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9" r:id="rId4"/>
    <p:sldId id="258" r:id="rId5"/>
    <p:sldId id="264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88962" autoAdjust="0"/>
  </p:normalViewPr>
  <p:slideViewPr>
    <p:cSldViewPr>
      <p:cViewPr varScale="1">
        <p:scale>
          <a:sx n="81" d="100"/>
          <a:sy n="81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2013-Electricity</a:t>
            </a:r>
            <a:r>
              <a:rPr lang="en-US" baseline="0" dirty="0"/>
              <a:t> supply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17912680269799"/>
          <c:y val="0.13934650730642201"/>
          <c:w val="0.739314523184602"/>
          <c:h val="0.778578800688243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32202264140484"/>
                  <c:y val="-9.76954894622814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209224507050901E-2"/>
                  <c:y val="-3.0997597626473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202162855895501"/>
                  <c:y val="-1.972470107903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848512685914299"/>
                  <c:y val="0.1410337869616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264435695538198E-2"/>
                  <c:y val="-1.2385156242800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Hydro EDM</c:v>
                </c:pt>
                <c:pt idx="1">
                  <c:v>Thermal EDM</c:v>
                </c:pt>
                <c:pt idx="2">
                  <c:v>Thermal IPP</c:v>
                </c:pt>
                <c:pt idx="3">
                  <c:v>Imports</c:v>
                </c:pt>
                <c:pt idx="4">
                  <c:v>Hydro HCB</c:v>
                </c:pt>
              </c:strCache>
            </c:strRef>
          </c:cat>
          <c:val>
            <c:numRef>
              <c:f>Sheet1!$BH$3:$BH$7</c:f>
              <c:numCache>
                <c:formatCode>General</c:formatCode>
                <c:ptCount val="5"/>
                <c:pt idx="0">
                  <c:v>222</c:v>
                </c:pt>
                <c:pt idx="1">
                  <c:v>29</c:v>
                </c:pt>
                <c:pt idx="2">
                  <c:v>95</c:v>
                </c:pt>
                <c:pt idx="3">
                  <c:v>109</c:v>
                </c:pt>
                <c:pt idx="4">
                  <c:v>4084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000" dirty="0">
                <a:latin typeface="Arial Black" panose="020B0A04020102020204" pitchFamily="34" charset="0"/>
              </a:rPr>
              <a:t>Cumulative Consumption by Source [GWh]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Hydro [EDM]</c:v>
                </c:pt>
              </c:strCache>
            </c:strRef>
          </c:tx>
          <c:spPr>
            <a:solidFill>
              <a:srgbClr val="71C36D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Sheet1!$B$3:$BH$3</c:f>
              <c:numCache>
                <c:formatCode>_(* #,##0.00_);_(* \(#,##0.00\);_(* "-"??_);_(@_)</c:formatCode>
                <c:ptCount val="59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40</c:v>
                </c:pt>
                <c:pt idx="5">
                  <c:v>50</c:v>
                </c:pt>
                <c:pt idx="6">
                  <c:v>55</c:v>
                </c:pt>
                <c:pt idx="7">
                  <c:v>50</c:v>
                </c:pt>
                <c:pt idx="8">
                  <c:v>52</c:v>
                </c:pt>
                <c:pt idx="9">
                  <c:v>57</c:v>
                </c:pt>
                <c:pt idx="10">
                  <c:v>60</c:v>
                </c:pt>
                <c:pt idx="11">
                  <c:v>75</c:v>
                </c:pt>
                <c:pt idx="12">
                  <c:v>75</c:v>
                </c:pt>
                <c:pt idx="13">
                  <c:v>73</c:v>
                </c:pt>
                <c:pt idx="14">
                  <c:v>100</c:v>
                </c:pt>
                <c:pt idx="15">
                  <c:v>140</c:v>
                </c:pt>
                <c:pt idx="16">
                  <c:v>150</c:v>
                </c:pt>
                <c:pt idx="17">
                  <c:v>180</c:v>
                </c:pt>
                <c:pt idx="18">
                  <c:v>205</c:v>
                </c:pt>
                <c:pt idx="19">
                  <c:v>207</c:v>
                </c:pt>
                <c:pt idx="20">
                  <c:v>200</c:v>
                </c:pt>
                <c:pt idx="21">
                  <c:v>175</c:v>
                </c:pt>
                <c:pt idx="22">
                  <c:v>170</c:v>
                </c:pt>
                <c:pt idx="23">
                  <c:v>175</c:v>
                </c:pt>
                <c:pt idx="24">
                  <c:v>175</c:v>
                </c:pt>
                <c:pt idx="25">
                  <c:v>160</c:v>
                </c:pt>
                <c:pt idx="26">
                  <c:v>155</c:v>
                </c:pt>
                <c:pt idx="27">
                  <c:v>148</c:v>
                </c:pt>
                <c:pt idx="28">
                  <c:v>138</c:v>
                </c:pt>
                <c:pt idx="29">
                  <c:v>144</c:v>
                </c:pt>
                <c:pt idx="30">
                  <c:v>95</c:v>
                </c:pt>
                <c:pt idx="31">
                  <c:v>90</c:v>
                </c:pt>
                <c:pt idx="32">
                  <c:v>125</c:v>
                </c:pt>
                <c:pt idx="33">
                  <c:v>100</c:v>
                </c:pt>
                <c:pt idx="34">
                  <c:v>150</c:v>
                </c:pt>
                <c:pt idx="35">
                  <c:v>150</c:v>
                </c:pt>
                <c:pt idx="36">
                  <c:v>175</c:v>
                </c:pt>
                <c:pt idx="37">
                  <c:v>180</c:v>
                </c:pt>
                <c:pt idx="38">
                  <c:v>175</c:v>
                </c:pt>
                <c:pt idx="39">
                  <c:v>165</c:v>
                </c:pt>
                <c:pt idx="40">
                  <c:v>183</c:v>
                </c:pt>
                <c:pt idx="41">
                  <c:v>209</c:v>
                </c:pt>
                <c:pt idx="42">
                  <c:v>185</c:v>
                </c:pt>
                <c:pt idx="43">
                  <c:v>207</c:v>
                </c:pt>
                <c:pt idx="44">
                  <c:v>266</c:v>
                </c:pt>
                <c:pt idx="45">
                  <c:v>255</c:v>
                </c:pt>
                <c:pt idx="46">
                  <c:v>258</c:v>
                </c:pt>
                <c:pt idx="47">
                  <c:v>263</c:v>
                </c:pt>
                <c:pt idx="48">
                  <c:v>243</c:v>
                </c:pt>
                <c:pt idx="49">
                  <c:v>109</c:v>
                </c:pt>
                <c:pt idx="50">
                  <c:v>158</c:v>
                </c:pt>
                <c:pt idx="51">
                  <c:v>219</c:v>
                </c:pt>
                <c:pt idx="52">
                  <c:v>216</c:v>
                </c:pt>
                <c:pt idx="53">
                  <c:v>341</c:v>
                </c:pt>
                <c:pt idx="54">
                  <c:v>375</c:v>
                </c:pt>
                <c:pt idx="55">
                  <c:v>350</c:v>
                </c:pt>
                <c:pt idx="56">
                  <c:v>367.22999999999888</c:v>
                </c:pt>
                <c:pt idx="57">
                  <c:v>239.6</c:v>
                </c:pt>
                <c:pt idx="58">
                  <c:v>222.04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IPP</c:v>
                </c:pt>
              </c:strCache>
            </c:strRef>
          </c:tx>
          <c:spPr>
            <a:solidFill>
              <a:srgbClr val="F24F0E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Sheet1!$B$4:$BH$4</c:f>
              <c:numCache>
                <c:formatCode>General</c:formatCode>
                <c:ptCount val="59"/>
                <c:pt idx="56" formatCode="_(* #,##0.00_);_(* \(#,##0.00\);_(* &quot;-&quot;??_);_(@_)">
                  <c:v>0</c:v>
                </c:pt>
                <c:pt idx="57" formatCode="_(* #,##0.00_);_(* \(#,##0.00\);_(* &quot;-&quot;??_);_(@_)">
                  <c:v>29.64</c:v>
                </c:pt>
                <c:pt idx="58" formatCode="_(* #,##0.00_);_(* \(#,##0.00\);_(* &quot;-&quot;??_);_(@_)">
                  <c:v>94.6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Thermal [EdM]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Sheet1!$B$5:$BH$5</c:f>
              <c:numCache>
                <c:formatCode>_(* #,##0.00_);_(* \(#,##0.00\);_(* "-"??_);_(@_)</c:formatCode>
                <c:ptCount val="59"/>
                <c:pt idx="0">
                  <c:v>50</c:v>
                </c:pt>
                <c:pt idx="1">
                  <c:v>65</c:v>
                </c:pt>
                <c:pt idx="2">
                  <c:v>76</c:v>
                </c:pt>
                <c:pt idx="3">
                  <c:v>75</c:v>
                </c:pt>
                <c:pt idx="4">
                  <c:v>100</c:v>
                </c:pt>
                <c:pt idx="5">
                  <c:v>100</c:v>
                </c:pt>
                <c:pt idx="6">
                  <c:v>140</c:v>
                </c:pt>
                <c:pt idx="7">
                  <c:v>150</c:v>
                </c:pt>
                <c:pt idx="8">
                  <c:v>163</c:v>
                </c:pt>
                <c:pt idx="9">
                  <c:v>183</c:v>
                </c:pt>
                <c:pt idx="10">
                  <c:v>215</c:v>
                </c:pt>
                <c:pt idx="11">
                  <c:v>225</c:v>
                </c:pt>
                <c:pt idx="12">
                  <c:v>250</c:v>
                </c:pt>
                <c:pt idx="13">
                  <c:v>277</c:v>
                </c:pt>
                <c:pt idx="14">
                  <c:v>295</c:v>
                </c:pt>
                <c:pt idx="15">
                  <c:v>295</c:v>
                </c:pt>
                <c:pt idx="16">
                  <c:v>345</c:v>
                </c:pt>
                <c:pt idx="17">
                  <c:v>360</c:v>
                </c:pt>
                <c:pt idx="18">
                  <c:v>285</c:v>
                </c:pt>
                <c:pt idx="19">
                  <c:v>223</c:v>
                </c:pt>
                <c:pt idx="20">
                  <c:v>200</c:v>
                </c:pt>
                <c:pt idx="21">
                  <c:v>215</c:v>
                </c:pt>
                <c:pt idx="22">
                  <c:v>220</c:v>
                </c:pt>
                <c:pt idx="23">
                  <c:v>155</c:v>
                </c:pt>
                <c:pt idx="24">
                  <c:v>135</c:v>
                </c:pt>
                <c:pt idx="25">
                  <c:v>125</c:v>
                </c:pt>
                <c:pt idx="26">
                  <c:v>165</c:v>
                </c:pt>
                <c:pt idx="27">
                  <c:v>147</c:v>
                </c:pt>
                <c:pt idx="28">
                  <c:v>172</c:v>
                </c:pt>
                <c:pt idx="29">
                  <c:v>146</c:v>
                </c:pt>
                <c:pt idx="30">
                  <c:v>185</c:v>
                </c:pt>
                <c:pt idx="31">
                  <c:v>110</c:v>
                </c:pt>
                <c:pt idx="32">
                  <c:v>155</c:v>
                </c:pt>
                <c:pt idx="33">
                  <c:v>155</c:v>
                </c:pt>
                <c:pt idx="34">
                  <c:v>192</c:v>
                </c:pt>
                <c:pt idx="35">
                  <c:v>172</c:v>
                </c:pt>
                <c:pt idx="36">
                  <c:v>151</c:v>
                </c:pt>
                <c:pt idx="37">
                  <c:v>94</c:v>
                </c:pt>
                <c:pt idx="38">
                  <c:v>49</c:v>
                </c:pt>
                <c:pt idx="39">
                  <c:v>35</c:v>
                </c:pt>
                <c:pt idx="40">
                  <c:v>29</c:v>
                </c:pt>
                <c:pt idx="41">
                  <c:v>30</c:v>
                </c:pt>
                <c:pt idx="42">
                  <c:v>33</c:v>
                </c:pt>
                <c:pt idx="43">
                  <c:v>36</c:v>
                </c:pt>
                <c:pt idx="44">
                  <c:v>36</c:v>
                </c:pt>
                <c:pt idx="45">
                  <c:v>42</c:v>
                </c:pt>
                <c:pt idx="46">
                  <c:v>43</c:v>
                </c:pt>
                <c:pt idx="47">
                  <c:v>34</c:v>
                </c:pt>
                <c:pt idx="48">
                  <c:v>34</c:v>
                </c:pt>
                <c:pt idx="49">
                  <c:v>39</c:v>
                </c:pt>
                <c:pt idx="50">
                  <c:v>15</c:v>
                </c:pt>
                <c:pt idx="51">
                  <c:v>6</c:v>
                </c:pt>
                <c:pt idx="52">
                  <c:v>7</c:v>
                </c:pt>
                <c:pt idx="53">
                  <c:v>11</c:v>
                </c:pt>
                <c:pt idx="54">
                  <c:v>12</c:v>
                </c:pt>
                <c:pt idx="55">
                  <c:v>17.71</c:v>
                </c:pt>
                <c:pt idx="56">
                  <c:v>22.03</c:v>
                </c:pt>
                <c:pt idx="57">
                  <c:v>23.610000000000031</c:v>
                </c:pt>
                <c:pt idx="58">
                  <c:v>29.05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Sheet1!$B$6:$BH$6</c:f>
              <c:numCache>
                <c:formatCode>_(* #,##0.00_);_(* \(#,##0.00\);_(* "-"??_);_(@_)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150</c:v>
                </c:pt>
                <c:pt idx="19">
                  <c:v>225</c:v>
                </c:pt>
                <c:pt idx="20">
                  <c:v>200</c:v>
                </c:pt>
                <c:pt idx="21">
                  <c:v>170</c:v>
                </c:pt>
                <c:pt idx="22">
                  <c:v>170</c:v>
                </c:pt>
                <c:pt idx="23">
                  <c:v>90</c:v>
                </c:pt>
                <c:pt idx="24">
                  <c:v>100</c:v>
                </c:pt>
                <c:pt idx="25">
                  <c:v>55</c:v>
                </c:pt>
                <c:pt idx="26">
                  <c:v>260</c:v>
                </c:pt>
                <c:pt idx="27">
                  <c:v>300</c:v>
                </c:pt>
                <c:pt idx="28">
                  <c:v>290</c:v>
                </c:pt>
                <c:pt idx="29">
                  <c:v>300</c:v>
                </c:pt>
                <c:pt idx="30">
                  <c:v>220</c:v>
                </c:pt>
                <c:pt idx="31">
                  <c:v>300</c:v>
                </c:pt>
                <c:pt idx="32">
                  <c:v>320</c:v>
                </c:pt>
                <c:pt idx="33">
                  <c:v>345</c:v>
                </c:pt>
                <c:pt idx="34">
                  <c:v>307</c:v>
                </c:pt>
                <c:pt idx="35">
                  <c:v>322</c:v>
                </c:pt>
                <c:pt idx="36">
                  <c:v>373</c:v>
                </c:pt>
                <c:pt idx="37">
                  <c:v>436</c:v>
                </c:pt>
                <c:pt idx="38">
                  <c:v>511</c:v>
                </c:pt>
                <c:pt idx="39">
                  <c:v>567</c:v>
                </c:pt>
                <c:pt idx="40">
                  <c:v>601</c:v>
                </c:pt>
                <c:pt idx="41">
                  <c:v>599</c:v>
                </c:pt>
                <c:pt idx="42">
                  <c:v>686</c:v>
                </c:pt>
                <c:pt idx="43">
                  <c:v>343</c:v>
                </c:pt>
                <c:pt idx="44">
                  <c:v>73</c:v>
                </c:pt>
                <c:pt idx="45">
                  <c:v>243</c:v>
                </c:pt>
                <c:pt idx="46">
                  <c:v>33</c:v>
                </c:pt>
                <c:pt idx="47">
                  <c:v>13</c:v>
                </c:pt>
                <c:pt idx="48">
                  <c:v>11</c:v>
                </c:pt>
                <c:pt idx="49">
                  <c:v>14</c:v>
                </c:pt>
                <c:pt idx="50">
                  <c:v>19</c:v>
                </c:pt>
                <c:pt idx="51">
                  <c:v>27</c:v>
                </c:pt>
                <c:pt idx="52">
                  <c:v>17</c:v>
                </c:pt>
                <c:pt idx="53">
                  <c:v>27</c:v>
                </c:pt>
                <c:pt idx="54">
                  <c:v>32</c:v>
                </c:pt>
                <c:pt idx="55">
                  <c:v>67.430000000000007</c:v>
                </c:pt>
                <c:pt idx="56">
                  <c:v>86.48</c:v>
                </c:pt>
                <c:pt idx="57">
                  <c:v>84.1</c:v>
                </c:pt>
                <c:pt idx="58">
                  <c:v>108.74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Hydro  HCB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Sheet1!$B$2:$BH$2</c:f>
              <c:numCache>
                <c:formatCode>General</c:formatCode>
                <c:ptCount val="59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</c:numCache>
            </c:numRef>
          </c:cat>
          <c:val>
            <c:numRef>
              <c:f>Sheet1!$B$7:$BH$7</c:f>
              <c:numCache>
                <c:formatCode>_(* #,##0.00_);_(* \(#,##0.00\);_(* "-"??_);_(@_)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10</c:v>
                </c:pt>
                <c:pt idx="23">
                  <c:v>172</c:v>
                </c:pt>
                <c:pt idx="24">
                  <c:v>185</c:v>
                </c:pt>
                <c:pt idx="25">
                  <c:v>265</c:v>
                </c:pt>
                <c:pt idx="26">
                  <c:v>45</c:v>
                </c:pt>
                <c:pt idx="27">
                  <c:v>40</c:v>
                </c:pt>
                <c:pt idx="28">
                  <c:v>45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25</c:v>
                </c:pt>
                <c:pt idx="33">
                  <c:v>55</c:v>
                </c:pt>
                <c:pt idx="34">
                  <c:v>93</c:v>
                </c:pt>
                <c:pt idx="35">
                  <c:v>94</c:v>
                </c:pt>
                <c:pt idx="36">
                  <c:v>99</c:v>
                </c:pt>
                <c:pt idx="37">
                  <c:v>95</c:v>
                </c:pt>
                <c:pt idx="38">
                  <c:v>118</c:v>
                </c:pt>
                <c:pt idx="39">
                  <c:v>141</c:v>
                </c:pt>
                <c:pt idx="40">
                  <c:v>152</c:v>
                </c:pt>
                <c:pt idx="41">
                  <c:v>186</c:v>
                </c:pt>
                <c:pt idx="42">
                  <c:v>207</c:v>
                </c:pt>
                <c:pt idx="43">
                  <c:v>616</c:v>
                </c:pt>
                <c:pt idx="44">
                  <c:v>953</c:v>
                </c:pt>
                <c:pt idx="45">
                  <c:v>854</c:v>
                </c:pt>
                <c:pt idx="46">
                  <c:v>1138</c:v>
                </c:pt>
                <c:pt idx="47">
                  <c:v>1387</c:v>
                </c:pt>
                <c:pt idx="48">
                  <c:v>1543</c:v>
                </c:pt>
                <c:pt idx="49">
                  <c:v>1765</c:v>
                </c:pt>
                <c:pt idx="50">
                  <c:v>1905</c:v>
                </c:pt>
                <c:pt idx="51">
                  <c:v>2129</c:v>
                </c:pt>
                <c:pt idx="52">
                  <c:v>2381</c:v>
                </c:pt>
                <c:pt idx="53">
                  <c:v>2653</c:v>
                </c:pt>
                <c:pt idx="54">
                  <c:v>2775</c:v>
                </c:pt>
                <c:pt idx="55">
                  <c:v>3118.18</c:v>
                </c:pt>
                <c:pt idx="56">
                  <c:v>3549.04</c:v>
                </c:pt>
                <c:pt idx="57">
                  <c:v>3873.6</c:v>
                </c:pt>
                <c:pt idx="58">
                  <c:v>4083.8900000000008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695232"/>
        <c:axId val="159698304"/>
      </c:areaChart>
      <c:catAx>
        <c:axId val="15969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98304"/>
        <c:crosses val="autoZero"/>
        <c:auto val="1"/>
        <c:lblAlgn val="ctr"/>
        <c:lblOffset val="100"/>
        <c:noMultiLvlLbl val="0"/>
      </c:catAx>
      <c:valAx>
        <c:axId val="15969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95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91E716-7129-4C64-9FEB-1D92B0C67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339267-ED44-4A70-9623-D084C2288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3" descr="Logo - USAID_speed_e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864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1A41-3A65-4EA1-A678-BEBE9F8266C0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96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878BA-F8C4-40AA-8F4E-C89391FE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0C89-9B25-4087-89FB-301695FA7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59532-AC87-4875-9B3B-4D91DD163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3A9C-3C63-45B0-8552-50568F7A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5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180E-5E2F-41A2-874C-36F0737C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7213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A57D-448B-4A27-A97A-117DB148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32EE-2A5C-4B04-8D33-6590C1AE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DBE6-AE73-4D16-945C-B8AF70D0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2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33CB-5A45-409B-A9C4-9AF9D9B3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09B7-FE42-436B-B602-2F6B5964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EA8A-B3E6-4C5C-97A9-063AFBBE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BE8C-00B1-4E4B-AAB6-AB39901C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5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A3F3-16D2-4190-B2CE-B64803931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301625"/>
            <a:ext cx="2038350" cy="5411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301625"/>
            <a:ext cx="5965825" cy="5411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0827-D973-46C9-99AD-0EF71EB6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0C2E-7655-4881-A7A1-F8E8CCC69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72C7-ED95-429D-AE75-7272EFD52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2CF7A-B4B3-4B19-A308-82B982966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F6C5-2670-4573-A57E-F85232FE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D956-67D8-4A7B-B9BF-9A07B8252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1DB7-F26B-4CE3-8771-2BADA2915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7C9E-2C86-435A-8738-B1720BC8B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E97B189-D8A5-4D3C-B03A-756D471E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  <p:pic>
        <p:nvPicPr>
          <p:cNvPr id="2057" name="Picture 9" descr="Logo - USAID_speed_eng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76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30162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D91D807-209A-4054-96B4-6FE218D2A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305800" cy="1524000"/>
          </a:xfrm>
        </p:spPr>
        <p:txBody>
          <a:bodyPr/>
          <a:lstStyle/>
          <a:p>
            <a:r>
              <a:rPr lang="en-US" altLang="en-US" sz="5400" dirty="0" smtClean="0"/>
              <a:t>The Electricity Sector in Mozambique</a:t>
            </a:r>
            <a:endParaRPr lang="en-US" altLang="en-US" sz="5400" dirty="0" smtClean="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6096000" y="5620921"/>
            <a:ext cx="1383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</a:rPr>
              <a:t>[March 2015]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609600" y="5622925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1600" dirty="0" smtClean="0">
                <a:latin typeface="Arial" charset="0"/>
              </a:rPr>
              <a:t>[</a:t>
            </a:r>
            <a:r>
              <a:rPr lang="en-US" altLang="en-US" sz="1600" dirty="0" err="1" smtClean="0">
                <a:latin typeface="Arial" charset="0"/>
              </a:rPr>
              <a:t>Amilcar</a:t>
            </a:r>
            <a:r>
              <a:rPr lang="en-US" altLang="en-US" sz="1600" dirty="0" smtClean="0">
                <a:latin typeface="Arial" charset="0"/>
              </a:rPr>
              <a:t> </a:t>
            </a:r>
            <a:r>
              <a:rPr lang="en-US" altLang="en-US" sz="1600" dirty="0" err="1" smtClean="0">
                <a:latin typeface="Arial" charset="0"/>
              </a:rPr>
              <a:t>Cipriano</a:t>
            </a:r>
            <a:r>
              <a:rPr lang="en-US" altLang="en-US" sz="1600" dirty="0" smtClean="0">
                <a:latin typeface="Arial" charset="0"/>
              </a:rPr>
              <a:t> &amp; Colin Waugh]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6056" y="4038600"/>
            <a:ext cx="83493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An Analysis of the Power Crisis and its Impact on the Business Environment</a:t>
            </a:r>
          </a:p>
          <a:p>
            <a:endParaRPr lang="en-US" altLang="en-U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Generation projects (Hydro &amp; thermal) by location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6093"/>
          <a:stretch>
            <a:fillRect/>
          </a:stretch>
        </p:blipFill>
        <p:spPr bwMode="auto">
          <a:xfrm>
            <a:off x="1295400" y="2133601"/>
            <a:ext cx="6248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31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Generation projects under implementation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4" r="-7784"/>
          <a:stretch>
            <a:fillRect/>
          </a:stretch>
        </p:blipFill>
        <p:spPr bwMode="auto">
          <a:xfrm>
            <a:off x="533400" y="2133600"/>
            <a:ext cx="78486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3352800"/>
          </a:xfrm>
        </p:spPr>
        <p:txBody>
          <a:bodyPr/>
          <a:lstStyle/>
          <a:p>
            <a:pPr lvl="0"/>
            <a:r>
              <a:rPr lang="en-US" dirty="0" err="1" smtClean="0"/>
              <a:t>Chicamba</a:t>
            </a:r>
            <a:r>
              <a:rPr lang="en-US" dirty="0" smtClean="0"/>
              <a:t> and </a:t>
            </a:r>
            <a:r>
              <a:rPr lang="en-US" dirty="0" err="1" smtClean="0"/>
              <a:t>Mavuzi</a:t>
            </a:r>
            <a:r>
              <a:rPr lang="en-US" dirty="0" smtClean="0"/>
              <a:t> Power plants rehabilitation</a:t>
            </a:r>
          </a:p>
          <a:p>
            <a:pPr lvl="0"/>
            <a:r>
              <a:rPr lang="en-US" dirty="0" smtClean="0"/>
              <a:t>Reinforcement of several substations in the Northern grid</a:t>
            </a:r>
          </a:p>
          <a:p>
            <a:pPr lvl="0"/>
            <a:r>
              <a:rPr lang="en-US" dirty="0" smtClean="0"/>
              <a:t>New 275 KV line from </a:t>
            </a:r>
            <a:r>
              <a:rPr lang="en-US" dirty="0" err="1" smtClean="0"/>
              <a:t>Ressano</a:t>
            </a:r>
            <a:r>
              <a:rPr lang="en-US" dirty="0" smtClean="0"/>
              <a:t> Garcia to </a:t>
            </a:r>
            <a:r>
              <a:rPr lang="en-US" dirty="0" err="1" smtClean="0"/>
              <a:t>Macia</a:t>
            </a:r>
            <a:endParaRPr lang="en-US" dirty="0" smtClean="0"/>
          </a:p>
          <a:p>
            <a:pPr lvl="0"/>
            <a:r>
              <a:rPr lang="pt-PT" dirty="0" smtClean="0"/>
              <a:t>New 400 KV </a:t>
            </a:r>
            <a:r>
              <a:rPr lang="pt-PT" dirty="0" err="1" smtClean="0"/>
              <a:t>from</a:t>
            </a:r>
            <a:r>
              <a:rPr lang="pt-PT" dirty="0" smtClean="0"/>
              <a:t> Caia do </a:t>
            </a:r>
            <a:r>
              <a:rPr lang="pt-PT" dirty="0" err="1" smtClean="0"/>
              <a:t>Namialo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Proposed and Underway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3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International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Kenya:</a:t>
            </a:r>
            <a:r>
              <a:rPr lang="en-US" dirty="0" smtClean="0"/>
              <a:t> partial public sale of shares in </a:t>
            </a:r>
            <a:r>
              <a:rPr lang="en-US" dirty="0" err="1" smtClean="0"/>
              <a:t>KenGen</a:t>
            </a:r>
            <a:r>
              <a:rPr lang="en-US" dirty="0" smtClean="0"/>
              <a:t>, national power gen company</a:t>
            </a:r>
          </a:p>
          <a:p>
            <a:r>
              <a:rPr lang="en-US" dirty="0" smtClean="0"/>
              <a:t>By 2013 seven IPPs generating 20% of total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Nigeria</a:t>
            </a:r>
            <a:r>
              <a:rPr lang="en-US" dirty="0" smtClean="0"/>
              <a:t>: Grid only delivering 5 GW in 2013 to country of 170m; 25GW private generation</a:t>
            </a:r>
          </a:p>
          <a:p>
            <a:r>
              <a:rPr lang="en-US" dirty="0" smtClean="0"/>
              <a:t>Major overhaul of industry: most generation and distribution privatized, heavy local banking sector support; bottlenecks persist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3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pace of regulatory, legislative reform</a:t>
            </a:r>
          </a:p>
          <a:p>
            <a:r>
              <a:rPr lang="en-US" dirty="0" smtClean="0"/>
              <a:t>Heavy price paid for policy of subsidized universal tariff, ignoring cost-benefit basis</a:t>
            </a:r>
          </a:p>
          <a:p>
            <a:r>
              <a:rPr lang="en-US" dirty="0" smtClean="0"/>
              <a:t>Unbundling of ownership, management of Generation and Distribution – PPAs</a:t>
            </a:r>
          </a:p>
          <a:p>
            <a:r>
              <a:rPr lang="en-US" dirty="0" smtClean="0"/>
              <a:t>Accelerated Development Zones: </a:t>
            </a:r>
            <a:r>
              <a:rPr lang="en-GB" dirty="0" smtClean="0"/>
              <a:t>flexible adoption of existing incentive mechanisms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8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Concentration of Energy Supply by Source</a:t>
            </a:r>
            <a:endParaRPr lang="en-US" sz="3200" dirty="0"/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2814"/>
          <a:stretch>
            <a:fillRect/>
          </a:stretch>
        </p:blipFill>
        <p:spPr bwMode="auto">
          <a:xfrm>
            <a:off x="914400" y="2209800"/>
            <a:ext cx="70866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66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 and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flexible application of regulations in place, stimulation of incentive to invest</a:t>
            </a:r>
          </a:p>
          <a:p>
            <a:r>
              <a:rPr lang="en-US" dirty="0" smtClean="0"/>
              <a:t>Enhanced measures to combat network losses</a:t>
            </a:r>
          </a:p>
          <a:p>
            <a:r>
              <a:rPr lang="en-US" dirty="0" smtClean="0"/>
              <a:t>Unbundling with extension of IPP generation including mini-grid PPP distribution</a:t>
            </a:r>
          </a:p>
          <a:p>
            <a:r>
              <a:rPr lang="en-US" dirty="0" smtClean="0"/>
              <a:t>Tariff application based on greater cost-benefit assessment</a:t>
            </a:r>
          </a:p>
          <a:p>
            <a:r>
              <a:rPr lang="en-US" dirty="0" smtClean="0"/>
              <a:t>short term outsourcing of transmission O &amp;M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+mn-lt"/>
              </a:rPr>
              <a:t>Summary</a:t>
            </a:r>
            <a:endParaRPr lang="en-US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 flipV="1">
            <a:off x="4800600" y="2743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6314" y="210094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err="1" smtClean="0"/>
              <a:t>Underplanning</a:t>
            </a:r>
            <a:r>
              <a:rPr lang="en-US" sz="2000" kern="0" dirty="0" smtClean="0"/>
              <a:t> for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Policy focus on Grid Extension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Generation, maintenance, transmission lagging: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Load Shedding, Blackouts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Urgent need for diversification, infrastructure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27% Administration, T &amp; D Losses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Uneconomic tariff for Investors</a:t>
            </a:r>
          </a:p>
          <a:p>
            <a:endParaRPr lang="en-US" sz="2000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Study Goals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614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924800" cy="45720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 smtClean="0"/>
              <a:t>	Raise public awareness of:</a:t>
            </a:r>
            <a:endParaRPr lang="en-US" dirty="0" smtClean="0"/>
          </a:p>
          <a:p>
            <a:pPr lvl="0"/>
            <a:r>
              <a:rPr lang="en-US" dirty="0" smtClean="0"/>
              <a:t>The national energy deficit</a:t>
            </a:r>
          </a:p>
          <a:p>
            <a:pPr lvl="0"/>
            <a:r>
              <a:rPr lang="en-US" dirty="0" smtClean="0"/>
              <a:t> The challenge of meeting  growing demand ahead of  a rapid </a:t>
            </a:r>
            <a:r>
              <a:rPr lang="en-US" dirty="0" smtClean="0">
                <a:solidFill>
                  <a:srgbClr val="FF0000"/>
                </a:solidFill>
              </a:rPr>
              <a:t>development phase in the natural resources sector.</a:t>
            </a:r>
            <a:endParaRPr lang="en-US" dirty="0" smtClean="0"/>
          </a:p>
          <a:p>
            <a:pPr marL="0" lvl="0" indent="0">
              <a:buNone/>
            </a:pPr>
            <a:r>
              <a:rPr lang="en-US" sz="3200" dirty="0" smtClean="0"/>
              <a:t>	Contribute to the discourse around:	</a:t>
            </a:r>
          </a:p>
          <a:p>
            <a:r>
              <a:rPr lang="en-US" dirty="0" smtClean="0"/>
              <a:t>The role of the State; the need to stimulate investment</a:t>
            </a:r>
          </a:p>
          <a:p>
            <a:r>
              <a:rPr lang="en-US" dirty="0" smtClean="0"/>
              <a:t>Suggesting policy measures for urgent implementation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762000"/>
          </a:xfrm>
        </p:spPr>
        <p:txBody>
          <a:bodyPr/>
          <a:lstStyle/>
          <a:p>
            <a:pPr eaLnBrk="1" hangingPunct="1"/>
            <a:r>
              <a:rPr lang="en-ZA" dirty="0" smtClean="0">
                <a:solidFill>
                  <a:schemeClr val="accent4"/>
                </a:solidFill>
              </a:rPr>
              <a:t>Mozambican National Electric Power Network: Medium Load forecast</a:t>
            </a:r>
            <a:r>
              <a:rPr lang="en-Z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Medium Load forecast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6588" t="40304" r="13565" b="42055"/>
          <a:stretch/>
        </p:blipFill>
        <p:spPr bwMode="auto">
          <a:xfrm>
            <a:off x="609600" y="1828800"/>
            <a:ext cx="83058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" y="1219200"/>
            <a:ext cx="89916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947057" y="1752600"/>
            <a:ext cx="65532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Load exceeds available capacity, giving rise to excess power imports, from SAPP, IPPs at cost in excess of tariff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Urgent need to promote the construction of </a:t>
            </a:r>
            <a:r>
              <a:rPr lang="en-US" sz="2400" b="1" dirty="0" smtClean="0">
                <a:solidFill>
                  <a:srgbClr val="FF0000"/>
                </a:solidFill>
              </a:rPr>
              <a:t>additional and alternative sources of power </a:t>
            </a:r>
            <a:r>
              <a:rPr lang="en-US" sz="2400" b="1" dirty="0" smtClean="0">
                <a:solidFill>
                  <a:schemeClr val="bg1"/>
                </a:solidFill>
              </a:rPr>
              <a:t>to create transmission infrastructures and 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Deliver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power to load centers </a:t>
            </a:r>
            <a:r>
              <a:rPr lang="en-US" sz="2400" b="1" dirty="0" smtClean="0">
                <a:solidFill>
                  <a:schemeClr val="bg1"/>
                </a:solidFill>
              </a:rPr>
              <a:t>with cost effective rates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chemeClr val="bg1"/>
                </a:solidFill>
              </a:rPr>
              <a:t>Implement measures aimed at stimulating new investment, achieving efficient supply.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696200" cy="533400"/>
          </a:xfrm>
        </p:spPr>
        <p:txBody>
          <a:bodyPr/>
          <a:lstStyle/>
          <a:p>
            <a:r>
              <a:rPr lang="en-US" dirty="0" smtClean="0"/>
              <a:t>   Statement of the Problem </a:t>
            </a:r>
            <a:endParaRPr lang="en-US" altLang="en-US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52400" y="1219200"/>
            <a:ext cx="8991600" cy="563880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5800" y="3124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" charset="0"/>
              </a:rPr>
              <a:t>CLICK TO ADD BREAKER SLIDE TITLE</a:t>
            </a: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486351"/>
              </p:ext>
            </p:extLst>
          </p:nvPr>
        </p:nvGraphicFramePr>
        <p:xfrm>
          <a:off x="457200" y="20042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08314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Electricity Supply 2013: Dominance of HCB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Evolution of the Power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3622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Commercial operation of HCB – began 1975 contributing significantly to the load up to 1981</a:t>
            </a:r>
            <a:r>
              <a:rPr lang="en-US" dirty="0" smtClean="0">
                <a:effectLst/>
              </a:rPr>
              <a:t> when war disrupted generation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EDM thermal generation gradually diminished while imports dominated until 1992 Peace Accords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Only in 2012 came the construction at Gigawatt Park/AGGREKO in the </a:t>
            </a:r>
            <a:r>
              <a:rPr lang="en-US" dirty="0" err="1" smtClean="0"/>
              <a:t>Ressano</a:t>
            </a:r>
            <a:r>
              <a:rPr lang="en-US" dirty="0" smtClean="0"/>
              <a:t> Garcia area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Cumulative Consumption by Source, 1955-2012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151118"/>
              </p:ext>
            </p:extLst>
          </p:nvPr>
        </p:nvGraphicFramePr>
        <p:xfrm>
          <a:off x="457200" y="19050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88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2400" y="1219200"/>
            <a:ext cx="89916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84807"/>
                </a:solidFill>
              </a:rPr>
              <a:t>Future Generation Projects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8686800" cy="3962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ew supply from the north continues to exploit Hydropower (</a:t>
            </a:r>
            <a:r>
              <a:rPr lang="en-US" dirty="0" err="1" smtClean="0">
                <a:solidFill>
                  <a:schemeClr val="bg1"/>
                </a:solidFill>
              </a:rPr>
              <a:t>Mphanda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Nkuwa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Cahora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Bassa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Lurio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rgbClr val="984807"/>
                </a:solidFill>
              </a:rPr>
              <a:t>Coal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will continue to play a role in the </a:t>
            </a:r>
            <a:r>
              <a:rPr lang="en-US" dirty="0" err="1" smtClean="0">
                <a:solidFill>
                  <a:schemeClr val="bg1"/>
                </a:solidFill>
              </a:rPr>
              <a:t>centre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Moatize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Benga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Nkondezi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984807"/>
                </a:solidFill>
              </a:rPr>
              <a:t>Thermal Power </a:t>
            </a:r>
            <a:r>
              <a:rPr lang="en-US" dirty="0">
                <a:solidFill>
                  <a:schemeClr val="bg1"/>
                </a:solidFill>
              </a:rPr>
              <a:t>burning natural gas will play a major role in the south (Maputo and </a:t>
            </a:r>
            <a:r>
              <a:rPr lang="en-US" dirty="0" err="1">
                <a:solidFill>
                  <a:schemeClr val="bg1"/>
                </a:solidFill>
              </a:rPr>
              <a:t>Ressano</a:t>
            </a:r>
            <a:r>
              <a:rPr lang="en-US" dirty="0">
                <a:solidFill>
                  <a:schemeClr val="bg1"/>
                </a:solidFill>
              </a:rPr>
              <a:t> Garcia areas) </a:t>
            </a:r>
          </a:p>
        </p:txBody>
      </p:sp>
    </p:spTree>
    <p:extLst>
      <p:ext uri="{BB962C8B-B14F-4D97-AF65-F5344CB8AC3E}">
        <p14:creationId xmlns:p14="http://schemas.microsoft.com/office/powerpoint/2010/main" val="27993301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English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AID_no_header">
  <a:themeElements>
    <a:clrScheme name="USAID_no_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ID_no_hea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USAID_no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English</Template>
  <TotalTime>42</TotalTime>
  <Words>500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</vt:lpstr>
      <vt:lpstr>Arial</vt:lpstr>
      <vt:lpstr>PowerPoint template - English</vt:lpstr>
      <vt:lpstr>USAID_no_header</vt:lpstr>
      <vt:lpstr>The Electricity Sector in Mozambique</vt:lpstr>
      <vt:lpstr>PowerPoint Presentation</vt:lpstr>
      <vt:lpstr>Study Goals</vt:lpstr>
      <vt:lpstr>Mozambican National Electric Power Network: Medium Load forecast: Medium Load forecast  </vt:lpstr>
      <vt:lpstr>   Statement of the Problem </vt:lpstr>
      <vt:lpstr>Electricity Supply 2013: Dominance of HCB</vt:lpstr>
      <vt:lpstr>Evolution of the Power Matrix</vt:lpstr>
      <vt:lpstr>Cumulative Consumption by Source, 1955-2012</vt:lpstr>
      <vt:lpstr>Future Generation Projects</vt:lpstr>
      <vt:lpstr>Generation projects (Hydro &amp; thermal) by location </vt:lpstr>
      <vt:lpstr>Generation projects under implementation </vt:lpstr>
      <vt:lpstr>Projects Proposed and Underway</vt:lpstr>
      <vt:lpstr>International Initiatives</vt:lpstr>
      <vt:lpstr>Discussion &amp; Analysis</vt:lpstr>
      <vt:lpstr>Concentration of Energy Supply by Source</vt:lpstr>
      <vt:lpstr>Conclusion and 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Electricity Sector in Mozambique</dc:title>
  <dc:creator>Carlos Matos</dc:creator>
  <cp:lastModifiedBy>Carlos Matos</cp:lastModifiedBy>
  <cp:revision>4</cp:revision>
  <cp:lastPrinted>2004-09-30T16:41:33Z</cp:lastPrinted>
  <dcterms:created xsi:type="dcterms:W3CDTF">2015-02-12T09:37:26Z</dcterms:created>
  <dcterms:modified xsi:type="dcterms:W3CDTF">2015-02-12T10:20:04Z</dcterms:modified>
</cp:coreProperties>
</file>