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64" r:id="rId5"/>
    <p:sldId id="268" r:id="rId6"/>
    <p:sldId id="269" r:id="rId7"/>
    <p:sldId id="271" r:id="rId8"/>
    <p:sldId id="285" r:id="rId9"/>
    <p:sldId id="273" r:id="rId10"/>
    <p:sldId id="270" r:id="rId11"/>
    <p:sldId id="272" r:id="rId12"/>
    <p:sldId id="276" r:id="rId13"/>
    <p:sldId id="263" r:id="rId14"/>
    <p:sldId id="281" r:id="rId15"/>
    <p:sldId id="280" r:id="rId16"/>
    <p:sldId id="277" r:id="rId17"/>
    <p:sldId id="282" r:id="rId18"/>
    <p:sldId id="278" r:id="rId19"/>
    <p:sldId id="283" r:id="rId20"/>
    <p:sldId id="284" r:id="rId21"/>
    <p:sldId id="265" r:id="rId22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C"/>
    <a:srgbClr val="C2113A"/>
    <a:srgbClr val="DDDDDD"/>
    <a:srgbClr val="CCCCCC"/>
    <a:srgbClr val="666666"/>
    <a:srgbClr val="1E4ABD"/>
    <a:srgbClr val="003366"/>
    <a:srgbClr val="E1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88962" autoAdjust="0"/>
  </p:normalViewPr>
  <p:slideViewPr>
    <p:cSldViewPr>
      <p:cViewPr>
        <p:scale>
          <a:sx n="68" d="100"/>
          <a:sy n="68" d="100"/>
        </p:scale>
        <p:origin x="-1436" y="-3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Investimento Total na  SEZ</c:v>
                </c:pt>
              </c:strCache>
            </c:strRef>
          </c:tx>
          <c:marker>
            <c:symbol val="none"/>
          </c:marker>
          <c:cat>
            <c:strRef>
              <c:f>Sheet2!$A$4:$A$9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Sheet2!$B$4:$B$9</c:f>
              <c:numCache>
                <c:formatCode>General</c:formatCode>
                <c:ptCount val="6"/>
                <c:pt idx="0">
                  <c:v>152</c:v>
                </c:pt>
                <c:pt idx="1">
                  <c:v>187</c:v>
                </c:pt>
                <c:pt idx="2">
                  <c:v>281</c:v>
                </c:pt>
                <c:pt idx="3">
                  <c:v>1620</c:v>
                </c:pt>
                <c:pt idx="4">
                  <c:v>374</c:v>
                </c:pt>
                <c:pt idx="5">
                  <c:v>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Total do Investimento Privado</c:v>
                </c:pt>
              </c:strCache>
            </c:strRef>
          </c:tx>
          <c:marker>
            <c:symbol val="none"/>
          </c:marker>
          <c:cat>
            <c:strRef>
              <c:f>Sheet2!$A$4:$A$9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Sheet2!$C$4:$C$9</c:f>
              <c:numCache>
                <c:formatCode>General</c:formatCode>
                <c:ptCount val="6"/>
                <c:pt idx="1">
                  <c:v>477</c:v>
                </c:pt>
                <c:pt idx="2">
                  <c:v>2747</c:v>
                </c:pt>
                <c:pt idx="3">
                  <c:v>5058</c:v>
                </c:pt>
                <c:pt idx="4">
                  <c:v>5361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03040"/>
        <c:axId val="143704832"/>
      </c:lineChart>
      <c:catAx>
        <c:axId val="14370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704832"/>
        <c:crosses val="autoZero"/>
        <c:auto val="1"/>
        <c:lblAlgn val="ctr"/>
        <c:lblOffset val="100"/>
        <c:noMultiLvlLbl val="0"/>
      </c:catAx>
      <c:valAx>
        <c:axId val="1437048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$</a:t>
                </a:r>
                <a:r>
                  <a:rPr lang="en-US" baseline="0" dirty="0"/>
                  <a:t> </a:t>
                </a:r>
                <a:r>
                  <a:rPr lang="en-US" baseline="0" dirty="0" err="1" smtClean="0"/>
                  <a:t>milhoes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70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881" cy="4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645" y="0"/>
            <a:ext cx="3065881" cy="4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8338"/>
            <a:ext cx="3065881" cy="4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645" y="8878338"/>
            <a:ext cx="3065881" cy="4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1862DF-D5DC-4DDC-A728-C0992EC30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881" cy="4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645" y="0"/>
            <a:ext cx="3065881" cy="4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88975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764" y="4439169"/>
            <a:ext cx="5211997" cy="420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8338"/>
            <a:ext cx="3065881" cy="4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645" y="8878338"/>
            <a:ext cx="3065881" cy="4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2865DE-3F7F-40C7-BFE6-94017BA71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865DE-3F7F-40C7-BFE6-94017BA713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865DE-3F7F-40C7-BFE6-94017BA713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0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865DE-3F7F-40C7-BFE6-94017BA713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3" descr="Logo - USAID_speed_e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864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BB10-8D66-4ED4-9CB9-34E8D31FCC88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287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61F51-69FE-4F6E-8F73-7FC738843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ED71-4532-443C-B118-F2FDB9445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8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728F-26F6-4D96-9A3C-899F15EF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6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E82A-B507-41B8-A284-4A36C22BA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7A96-BAB6-4AB6-80E5-CDBC73981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72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C1A8-DDA7-4662-BE63-27F689123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6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AC7F-4450-46EF-9DF7-31137162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0FED3-4B22-49D7-B479-06F83CFC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3037-8C59-4070-82F8-55830442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CB21-7C75-407E-BE71-8A040AB3A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DF46D-A0DC-479B-A62D-B7A30706D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9FF5-71B4-46DD-8A39-450A34E52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3794-9C7B-4A79-A7DE-B92BE65A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43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301625"/>
            <a:ext cx="2038350" cy="541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301625"/>
            <a:ext cx="5965825" cy="541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D861-8C29-4A5D-B69C-7A4E4C319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3E4C-4B68-40EB-8537-9F8F460A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64DF-F9E5-46E7-99AA-B6D90B960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4C6C5-8723-4809-962E-627F620A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8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E6B67-5537-4206-B03F-DF40A8CF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DD33-5D82-40A5-9FC5-06858512A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7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C50C-324D-4B79-A370-70FA4670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1E24-82F3-42FF-B7A5-3518613B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79FEE13F-54BF-455A-AF6D-88E328B3F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</a:endParaRPr>
          </a:p>
        </p:txBody>
      </p:sp>
      <p:pic>
        <p:nvPicPr>
          <p:cNvPr id="2057" name="Picture 9" descr="Logo - USAID_speed_eng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76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3016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D239179-4862-4DA3-9B93-9D7D84EB2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971800"/>
            <a:ext cx="8305800" cy="2209800"/>
          </a:xfrm>
        </p:spPr>
        <p:txBody>
          <a:bodyPr/>
          <a:lstStyle/>
          <a:p>
            <a:r>
              <a:rPr lang="en-US" altLang="en-US" sz="4800" dirty="0" err="1" smtClean="0"/>
              <a:t>Zonas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Económicas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Especiais</a:t>
            </a:r>
            <a:r>
              <a:rPr lang="en-US" altLang="en-US" sz="4800" dirty="0" smtClean="0"/>
              <a:t> &amp; </a:t>
            </a:r>
            <a:r>
              <a:rPr lang="en-US" altLang="en-US" sz="4800" dirty="0" err="1" smtClean="0"/>
              <a:t>Transformação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Económica</a:t>
            </a:r>
            <a:endParaRPr lang="en-US" altLang="en-US" sz="4800" dirty="0" smtClean="0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2952787" y="5622925"/>
            <a:ext cx="2614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/>
            <a:r>
              <a:rPr lang="en-US" altLang="en-US" sz="1600" dirty="0" smtClean="0">
                <a:latin typeface="Arial" charset="0"/>
              </a:rPr>
              <a:t> 04 de </a:t>
            </a:r>
            <a:r>
              <a:rPr lang="en-US" altLang="en-US" sz="1600" dirty="0" err="1" smtClean="0">
                <a:latin typeface="Arial" charset="0"/>
              </a:rPr>
              <a:t>Dezembro</a:t>
            </a:r>
            <a:r>
              <a:rPr lang="en-US" altLang="en-US" sz="1600" dirty="0" smtClean="0">
                <a:latin typeface="Arial" charset="0"/>
              </a:rPr>
              <a:t> de 2014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609600" y="5624929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dirty="0" smtClean="0">
                <a:latin typeface="Arial" charset="0"/>
              </a:rPr>
              <a:t>Robert Kirk</a:t>
            </a:r>
            <a:endParaRPr lang="en-US" alt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1625"/>
            <a:ext cx="7772400" cy="609600"/>
          </a:xfrm>
        </p:spPr>
        <p:txBody>
          <a:bodyPr/>
          <a:lstStyle/>
          <a:p>
            <a:r>
              <a:rPr lang="en-US" dirty="0" smtClean="0"/>
              <a:t>O que e que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investidores</a:t>
            </a:r>
            <a:r>
              <a:rPr lang="en-US" dirty="0" smtClean="0"/>
              <a:t> </a:t>
            </a:r>
            <a:r>
              <a:rPr lang="en-US" dirty="0" err="1" smtClean="0"/>
              <a:t>querem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4191000" cy="4233862"/>
          </a:xfrm>
        </p:spPr>
        <p:txBody>
          <a:bodyPr/>
          <a:lstStyle/>
          <a:p>
            <a:r>
              <a:rPr lang="en-US" altLang="en-US" sz="2000" dirty="0" err="1" smtClean="0"/>
              <a:t>Custo</a:t>
            </a:r>
            <a:r>
              <a:rPr lang="en-US" altLang="en-US" sz="2000" dirty="0" smtClean="0"/>
              <a:t> e </a:t>
            </a:r>
            <a:r>
              <a:rPr lang="en-US" altLang="en-US" sz="2000" dirty="0" err="1" smtClean="0"/>
              <a:t>qualidade</a:t>
            </a:r>
            <a:r>
              <a:rPr lang="en-US" altLang="en-US" sz="2000" dirty="0" smtClean="0"/>
              <a:t> dos bens</a:t>
            </a:r>
            <a:endParaRPr lang="en-US" altLang="en-US" sz="2000" dirty="0"/>
          </a:p>
          <a:p>
            <a:r>
              <a:rPr lang="en-US" altLang="en-US" sz="2000" dirty="0" err="1" smtClean="0"/>
              <a:t>Acesso</a:t>
            </a:r>
            <a:r>
              <a:rPr lang="en-US" altLang="en-US" sz="2000" dirty="0" smtClean="0"/>
              <a:t> a </a:t>
            </a:r>
            <a:r>
              <a:rPr lang="en-US" altLang="en-US" sz="2000" dirty="0" err="1" smtClean="0"/>
              <a:t>transporte</a:t>
            </a:r>
            <a:r>
              <a:rPr lang="en-US" altLang="en-US" sz="2000" dirty="0" smtClean="0"/>
              <a:t> e infra-</a:t>
            </a:r>
            <a:r>
              <a:rPr lang="en-US" altLang="en-US" sz="2000" dirty="0" err="1" smtClean="0"/>
              <a:t>estrutura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r>
              <a:rPr lang="en-US" altLang="en-US" sz="2000" dirty="0" err="1" smtClean="0"/>
              <a:t>Ambiente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regulador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negócios</a:t>
            </a:r>
            <a:endParaRPr lang="en-US" altLang="en-US" sz="2000" dirty="0" smtClean="0"/>
          </a:p>
          <a:p>
            <a:r>
              <a:rPr lang="en-US" altLang="en-US" sz="2000" dirty="0" err="1" smtClean="0"/>
              <a:t>Tarifas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direitos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regras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origem</a:t>
            </a:r>
            <a:endParaRPr lang="en-US" altLang="en-US" sz="2000" dirty="0"/>
          </a:p>
          <a:p>
            <a:r>
              <a:rPr lang="en-US" altLang="en-US" sz="2000" dirty="0" err="1" smtClean="0"/>
              <a:t>Nivel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impostos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corporativos</a:t>
            </a:r>
            <a:endParaRPr lang="en-US" altLang="en-US" sz="2000" dirty="0"/>
          </a:p>
          <a:p>
            <a:r>
              <a:rPr lang="en-US" altLang="en-US" sz="2000" dirty="0" err="1" smtClean="0"/>
              <a:t>Acesso</a:t>
            </a:r>
            <a:r>
              <a:rPr lang="en-US" altLang="en-US" sz="2000" dirty="0" smtClean="0"/>
              <a:t> a mão de </a:t>
            </a:r>
            <a:r>
              <a:rPr lang="en-US" altLang="en-US" sz="2000" dirty="0" err="1" smtClean="0"/>
              <a:t>obra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altamente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qualificada</a:t>
            </a:r>
            <a:endParaRPr lang="en-US" altLang="en-US" sz="2000" dirty="0"/>
          </a:p>
          <a:p>
            <a:r>
              <a:rPr lang="en-US" altLang="en-US" sz="2000" dirty="0" err="1" smtClean="0"/>
              <a:t>Acesso</a:t>
            </a:r>
            <a:r>
              <a:rPr lang="en-US" altLang="en-US" sz="2000" dirty="0" smtClean="0"/>
              <a:t> a </a:t>
            </a:r>
            <a:r>
              <a:rPr lang="en-US" altLang="en-US" sz="2000" dirty="0" err="1" smtClean="0"/>
              <a:t>fornecedores</a:t>
            </a:r>
            <a:endParaRPr lang="en-US" altLang="en-US" sz="2000" dirty="0"/>
          </a:p>
          <a:p>
            <a:r>
              <a:rPr lang="en-US" altLang="en-US" sz="2000" dirty="0" err="1" smtClean="0"/>
              <a:t>Acesso</a:t>
            </a:r>
            <a:r>
              <a:rPr lang="en-US" altLang="en-US" sz="2000" dirty="0" smtClean="0"/>
              <a:t> a mão de </a:t>
            </a:r>
            <a:r>
              <a:rPr lang="en-US" altLang="en-US" sz="2000" dirty="0" err="1" smtClean="0"/>
              <a:t>obra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rentável</a:t>
            </a:r>
            <a:endParaRPr lang="en-US" dirty="0"/>
          </a:p>
        </p:txBody>
      </p:sp>
      <p:pic>
        <p:nvPicPr>
          <p:cNvPr id="5" name="Pictur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752601"/>
            <a:ext cx="32003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003675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7C1A8-DDA7-4662-BE63-27F6891236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O que é que </a:t>
            </a:r>
            <a:r>
              <a:rPr lang="en-US" altLang="en-US" sz="2400" dirty="0" err="1" smtClean="0"/>
              <a:t>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investidores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querem</a:t>
            </a:r>
            <a:r>
              <a:rPr lang="en-US" altLang="en-US" sz="2400" dirty="0" smtClean="0"/>
              <a:t> e o que é que </a:t>
            </a:r>
            <a:r>
              <a:rPr lang="en-US" altLang="en-US" sz="2400" dirty="0" err="1" smtClean="0"/>
              <a:t>mais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importa</a:t>
            </a:r>
            <a:r>
              <a:rPr lang="en-US" altLang="en-US" sz="2400" dirty="0" smtClean="0"/>
              <a:t>?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4958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960" dirty="0" err="1" smtClean="0">
                <a:solidFill>
                  <a:srgbClr val="C2113A"/>
                </a:solidFill>
              </a:rPr>
              <a:t>Custo</a:t>
            </a:r>
            <a:r>
              <a:rPr lang="en-US" altLang="en-US" sz="1960" dirty="0" smtClean="0">
                <a:solidFill>
                  <a:srgbClr val="C2113A"/>
                </a:solidFill>
              </a:rPr>
              <a:t> e </a:t>
            </a:r>
            <a:r>
              <a:rPr lang="en-US" altLang="en-US" sz="1960" dirty="0" err="1" smtClean="0">
                <a:solidFill>
                  <a:srgbClr val="C2113A"/>
                </a:solidFill>
              </a:rPr>
              <a:t>qualidade</a:t>
            </a:r>
            <a:r>
              <a:rPr lang="en-US" altLang="en-US" sz="1960" dirty="0" smtClean="0">
                <a:solidFill>
                  <a:srgbClr val="C2113A"/>
                </a:solidFill>
              </a:rPr>
              <a:t> dos </a:t>
            </a:r>
            <a:r>
              <a:rPr lang="en-US" altLang="en-US" sz="1960" dirty="0" err="1" smtClean="0">
                <a:solidFill>
                  <a:srgbClr val="C2113A"/>
                </a:solidFill>
              </a:rPr>
              <a:t>serviços</a:t>
            </a:r>
            <a:r>
              <a:rPr lang="en-US" altLang="en-US" sz="1960" dirty="0" smtClean="0">
                <a:solidFill>
                  <a:srgbClr val="C2113A"/>
                </a:solidFill>
              </a:rPr>
              <a:t> </a:t>
            </a:r>
            <a:r>
              <a:rPr lang="en-US" altLang="en-US" sz="1960" dirty="0" err="1" smtClean="0">
                <a:solidFill>
                  <a:srgbClr val="C2113A"/>
                </a:solidFill>
              </a:rPr>
              <a:t>públicos</a:t>
            </a:r>
            <a:r>
              <a:rPr lang="en-US" altLang="en-US" sz="1960" dirty="0" smtClean="0">
                <a:solidFill>
                  <a:srgbClr val="C2113A"/>
                </a:solidFill>
              </a:rPr>
              <a:t> (</a:t>
            </a:r>
            <a:r>
              <a:rPr lang="en-US" altLang="en-US" sz="1960" dirty="0" err="1" smtClean="0">
                <a:solidFill>
                  <a:srgbClr val="C2113A"/>
                </a:solidFill>
              </a:rPr>
              <a:t>electricidade</a:t>
            </a:r>
            <a:r>
              <a:rPr lang="en-US" altLang="en-US" sz="1960" dirty="0" smtClean="0">
                <a:solidFill>
                  <a:srgbClr val="C2113A"/>
                </a:solidFill>
              </a:rPr>
              <a:t>/</a:t>
            </a:r>
            <a:r>
              <a:rPr lang="en-US" altLang="en-US" sz="1960" dirty="0" err="1">
                <a:solidFill>
                  <a:srgbClr val="C2113A"/>
                </a:solidFill>
              </a:rPr>
              <a:t>á</a:t>
            </a:r>
            <a:r>
              <a:rPr lang="en-US" altLang="en-US" sz="1960" dirty="0" err="1" smtClean="0">
                <a:solidFill>
                  <a:srgbClr val="C2113A"/>
                </a:solidFill>
              </a:rPr>
              <a:t>gua</a:t>
            </a:r>
            <a:r>
              <a:rPr lang="en-US" altLang="en-US" sz="1960" dirty="0" smtClean="0">
                <a:solidFill>
                  <a:srgbClr val="C2113A"/>
                </a:solidFill>
              </a:rPr>
              <a:t>)</a:t>
            </a:r>
            <a:endParaRPr lang="en-US" altLang="en-US" sz="196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>
                <a:solidFill>
                  <a:srgbClr val="C00000"/>
                </a:solidFill>
              </a:rPr>
              <a:t>Acesso</a:t>
            </a:r>
            <a:r>
              <a:rPr lang="en-US" altLang="en-US" sz="1960" dirty="0" smtClean="0">
                <a:solidFill>
                  <a:srgbClr val="C00000"/>
                </a:solidFill>
              </a:rPr>
              <a:t> a infra-</a:t>
            </a:r>
            <a:r>
              <a:rPr lang="en-US" altLang="en-US" sz="1960" dirty="0" err="1" smtClean="0">
                <a:solidFill>
                  <a:srgbClr val="C00000"/>
                </a:solidFill>
              </a:rPr>
              <a:t>estruturas</a:t>
            </a:r>
            <a:r>
              <a:rPr lang="en-US" altLang="en-US" sz="1960" dirty="0" smtClean="0">
                <a:solidFill>
                  <a:srgbClr val="C00000"/>
                </a:solidFill>
              </a:rPr>
              <a:t> de </a:t>
            </a:r>
            <a:r>
              <a:rPr lang="en-US" altLang="en-US" sz="1960" dirty="0" err="1" smtClean="0">
                <a:solidFill>
                  <a:srgbClr val="C00000"/>
                </a:solidFill>
              </a:rPr>
              <a:t>transporte</a:t>
            </a:r>
            <a:endParaRPr lang="en-US" altLang="en-US" sz="196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>
                <a:solidFill>
                  <a:srgbClr val="C00000"/>
                </a:solidFill>
              </a:rPr>
              <a:t>Ambiente</a:t>
            </a:r>
            <a:r>
              <a:rPr lang="en-US" altLang="en-US" sz="1960" dirty="0" smtClean="0">
                <a:solidFill>
                  <a:srgbClr val="C00000"/>
                </a:solidFill>
              </a:rPr>
              <a:t> </a:t>
            </a:r>
            <a:r>
              <a:rPr lang="en-US" altLang="en-US" sz="1960" dirty="0" err="1" smtClean="0">
                <a:solidFill>
                  <a:srgbClr val="C00000"/>
                </a:solidFill>
              </a:rPr>
              <a:t>regulador</a:t>
            </a:r>
            <a:r>
              <a:rPr lang="en-US" altLang="en-US" sz="1960" dirty="0" smtClean="0">
                <a:solidFill>
                  <a:srgbClr val="C00000"/>
                </a:solidFill>
              </a:rPr>
              <a:t> de </a:t>
            </a:r>
            <a:r>
              <a:rPr lang="en-US" altLang="en-US" sz="1960" dirty="0" err="1" smtClean="0">
                <a:solidFill>
                  <a:srgbClr val="C00000"/>
                </a:solidFill>
              </a:rPr>
              <a:t>negócios</a:t>
            </a:r>
            <a:endParaRPr lang="en-US" altLang="en-US" sz="196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>
                <a:solidFill>
                  <a:srgbClr val="C00000"/>
                </a:solidFill>
              </a:rPr>
              <a:t>Pautas</a:t>
            </a:r>
            <a:r>
              <a:rPr lang="en-US" altLang="en-US" sz="1960" dirty="0" smtClean="0">
                <a:solidFill>
                  <a:srgbClr val="C00000"/>
                </a:solidFill>
              </a:rPr>
              <a:t> </a:t>
            </a:r>
            <a:r>
              <a:rPr lang="en-US" altLang="en-US" sz="1960" dirty="0" err="1" smtClean="0">
                <a:solidFill>
                  <a:srgbClr val="C00000"/>
                </a:solidFill>
              </a:rPr>
              <a:t>aduaneiras</a:t>
            </a:r>
            <a:r>
              <a:rPr lang="en-US" altLang="en-US" sz="1960" dirty="0" smtClean="0">
                <a:solidFill>
                  <a:srgbClr val="C00000"/>
                </a:solidFill>
              </a:rPr>
              <a:t>, </a:t>
            </a:r>
            <a:r>
              <a:rPr lang="en-US" altLang="en-US" sz="1960" dirty="0" err="1" smtClean="0">
                <a:solidFill>
                  <a:srgbClr val="C00000"/>
                </a:solidFill>
              </a:rPr>
              <a:t>direitos</a:t>
            </a:r>
            <a:r>
              <a:rPr lang="en-US" altLang="en-US" sz="1960" dirty="0" smtClean="0">
                <a:solidFill>
                  <a:srgbClr val="C00000"/>
                </a:solidFill>
              </a:rPr>
              <a:t>, </a:t>
            </a:r>
            <a:r>
              <a:rPr lang="en-US" altLang="en-US" sz="1960" dirty="0" err="1" smtClean="0">
                <a:solidFill>
                  <a:srgbClr val="C00000"/>
                </a:solidFill>
              </a:rPr>
              <a:t>regras</a:t>
            </a:r>
            <a:r>
              <a:rPr lang="en-US" altLang="en-US" sz="1960" dirty="0" smtClean="0">
                <a:solidFill>
                  <a:srgbClr val="C00000"/>
                </a:solidFill>
              </a:rPr>
              <a:t> de </a:t>
            </a:r>
            <a:r>
              <a:rPr lang="en-US" altLang="en-US" sz="1960" dirty="0" err="1" smtClean="0">
                <a:solidFill>
                  <a:srgbClr val="C00000"/>
                </a:solidFill>
              </a:rPr>
              <a:t>origem</a:t>
            </a:r>
            <a:endParaRPr lang="en-US" altLang="en-US" sz="196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/>
              <a:t>Nível</a:t>
            </a:r>
            <a:r>
              <a:rPr lang="en-US" altLang="en-US" sz="1960" dirty="0" smtClean="0"/>
              <a:t> dos </a:t>
            </a:r>
            <a:r>
              <a:rPr lang="en-US" altLang="en-US" sz="1960" dirty="0" err="1" smtClean="0"/>
              <a:t>impostos</a:t>
            </a:r>
            <a:r>
              <a:rPr lang="en-US" altLang="en-US" sz="1960" dirty="0" smtClean="0"/>
              <a:t> </a:t>
            </a:r>
            <a:r>
              <a:rPr lang="en-US" altLang="en-US" sz="1960" dirty="0" err="1" smtClean="0"/>
              <a:t>corporativos</a:t>
            </a:r>
            <a:endParaRPr lang="en-US" altLang="en-US" sz="196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/>
              <a:t>Acesso</a:t>
            </a:r>
            <a:r>
              <a:rPr lang="en-US" altLang="en-US" sz="1960" dirty="0" smtClean="0"/>
              <a:t> a mão de </a:t>
            </a:r>
            <a:r>
              <a:rPr lang="en-US" altLang="en-US" sz="1960" dirty="0" err="1" smtClean="0"/>
              <a:t>obra</a:t>
            </a:r>
            <a:r>
              <a:rPr lang="en-US" altLang="en-US" sz="1960" dirty="0" smtClean="0"/>
              <a:t> </a:t>
            </a:r>
            <a:r>
              <a:rPr lang="en-US" altLang="en-US" sz="1960" dirty="0" err="1" smtClean="0"/>
              <a:t>altamente</a:t>
            </a:r>
            <a:r>
              <a:rPr lang="en-US" altLang="en-US" sz="1960" dirty="0" smtClean="0"/>
              <a:t> </a:t>
            </a:r>
            <a:r>
              <a:rPr lang="en-US" altLang="en-US" sz="1960" dirty="0" err="1" smtClean="0"/>
              <a:t>qualificada</a:t>
            </a:r>
            <a:endParaRPr lang="en-US" altLang="en-US" sz="196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/>
              <a:t>Acesso</a:t>
            </a:r>
            <a:r>
              <a:rPr lang="en-US" altLang="en-US" sz="1960" dirty="0" smtClean="0"/>
              <a:t> a </a:t>
            </a:r>
            <a:r>
              <a:rPr lang="en-US" altLang="en-US" sz="1960" dirty="0" err="1" smtClean="0"/>
              <a:t>fornecedores</a:t>
            </a:r>
            <a:endParaRPr lang="en-US" altLang="en-US" sz="196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/>
              <a:t>Acesso</a:t>
            </a:r>
            <a:r>
              <a:rPr lang="en-US" altLang="en-US" sz="1960" dirty="0"/>
              <a:t>  mão </a:t>
            </a:r>
            <a:r>
              <a:rPr lang="en-US" altLang="en-US" sz="1960" dirty="0" smtClean="0"/>
              <a:t>de </a:t>
            </a:r>
            <a:r>
              <a:rPr lang="en-US" altLang="en-US" sz="1960" dirty="0" err="1" smtClean="0"/>
              <a:t>obra</a:t>
            </a:r>
            <a:r>
              <a:rPr lang="en-US" altLang="en-US" sz="1960" dirty="0" smtClean="0"/>
              <a:t> de </a:t>
            </a:r>
            <a:r>
              <a:rPr lang="en-US" altLang="en-US" sz="1960" dirty="0" err="1" smtClean="0"/>
              <a:t>baixo</a:t>
            </a:r>
            <a:r>
              <a:rPr lang="en-US" altLang="en-US" sz="1960" dirty="0" smtClean="0"/>
              <a:t> </a:t>
            </a:r>
            <a:r>
              <a:rPr lang="en-US" altLang="en-US" sz="1960" dirty="0" err="1" smtClean="0"/>
              <a:t>custo</a:t>
            </a:r>
            <a:endParaRPr lang="en-US" altLang="en-US" sz="196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/>
              <a:t>Disponibilidade</a:t>
            </a:r>
            <a:r>
              <a:rPr lang="en-US" altLang="en-US" sz="1960" dirty="0" smtClean="0"/>
              <a:t> &amp; </a:t>
            </a:r>
            <a:r>
              <a:rPr lang="en-US" altLang="en-US" sz="1960" dirty="0" err="1" smtClean="0"/>
              <a:t>custo</a:t>
            </a:r>
            <a:r>
              <a:rPr lang="en-US" altLang="en-US" sz="1960" dirty="0" smtClean="0"/>
              <a:t> de terra e </a:t>
            </a:r>
            <a:r>
              <a:rPr lang="en-US" altLang="en-US" sz="1960" dirty="0" err="1" smtClean="0"/>
              <a:t>construções</a:t>
            </a:r>
            <a:endParaRPr lang="en-US" altLang="en-US" sz="196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/>
              <a:t>Acesso</a:t>
            </a:r>
            <a:r>
              <a:rPr lang="en-US" altLang="en-US" sz="1960" dirty="0" smtClean="0"/>
              <a:t> a </a:t>
            </a:r>
            <a:r>
              <a:rPr lang="en-US" altLang="en-US" sz="1960" dirty="0" err="1" smtClean="0"/>
              <a:t>mercados</a:t>
            </a:r>
            <a:r>
              <a:rPr lang="en-US" altLang="en-US" sz="1960" dirty="0" smtClean="0"/>
              <a:t> </a:t>
            </a:r>
            <a:r>
              <a:rPr lang="en-US" altLang="en-US" sz="1960" dirty="0" err="1" smtClean="0"/>
              <a:t>locais</a:t>
            </a:r>
            <a:r>
              <a:rPr lang="en-US" altLang="en-US" sz="1960" dirty="0" smtClean="0"/>
              <a:t> e </a:t>
            </a:r>
            <a:r>
              <a:rPr lang="en-US" altLang="en-US" sz="1960" dirty="0" err="1" smtClean="0"/>
              <a:t>regionais</a:t>
            </a:r>
            <a:endParaRPr lang="en-US" altLang="en-US" sz="196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n-US" altLang="en-US" sz="1960" dirty="0" err="1" smtClean="0"/>
              <a:t>Acesso</a:t>
            </a:r>
            <a:r>
              <a:rPr lang="en-US" altLang="en-US" sz="1960" dirty="0" smtClean="0"/>
              <a:t> a </a:t>
            </a:r>
            <a:r>
              <a:rPr lang="en-US" altLang="en-US" sz="1960" dirty="0" err="1" smtClean="0"/>
              <a:t>tecnologias</a:t>
            </a:r>
            <a:endParaRPr lang="en-US" altLang="en-US" sz="1800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4688238"/>
              </p:ext>
            </p:extLst>
          </p:nvPr>
        </p:nvGraphicFramePr>
        <p:xfrm>
          <a:off x="4800600" y="1600200"/>
          <a:ext cx="3657600" cy="46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Zonas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Africanas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SEZ NRM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59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6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457200" y="1560442"/>
            <a:ext cx="4800600" cy="4306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5562600" y="16002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 smtClean="0">
                <a:latin typeface="Arial" charset="0"/>
              </a:rPr>
              <a:t>CPI   &amp;    GAZEDA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smtClean="0">
                <a:latin typeface="Arial" charset="0"/>
              </a:rPr>
              <a:t>Lei de </a:t>
            </a:r>
            <a:r>
              <a:rPr lang="en-US" altLang="en-US" sz="2000" dirty="0" err="1" smtClean="0">
                <a:latin typeface="Arial" charset="0"/>
              </a:rPr>
              <a:t>investimento</a:t>
            </a:r>
            <a:r>
              <a:rPr lang="en-US" altLang="en-US" sz="2000" dirty="0" smtClean="0">
                <a:latin typeface="Arial" charset="0"/>
              </a:rPr>
              <a:t> 3/93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err="1" smtClean="0">
                <a:latin typeface="Arial" charset="0"/>
              </a:rPr>
              <a:t>Reg</a:t>
            </a:r>
            <a:r>
              <a:rPr lang="en-US" altLang="en-US" sz="2000" dirty="0" smtClean="0">
                <a:latin typeface="Arial" charset="0"/>
              </a:rPr>
              <a:t> de </a:t>
            </a:r>
            <a:r>
              <a:rPr lang="en-US" altLang="en-US" sz="2000" dirty="0" err="1" smtClean="0">
                <a:latin typeface="Arial" charset="0"/>
              </a:rPr>
              <a:t>Investimento</a:t>
            </a:r>
            <a:r>
              <a:rPr lang="en-US" altLang="en-US" sz="2000" dirty="0" smtClean="0">
                <a:latin typeface="Arial" charset="0"/>
              </a:rPr>
              <a:t> Reg. 43/2009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err="1" smtClean="0">
                <a:latin typeface="Arial" charset="0"/>
              </a:rPr>
              <a:t>Incentivos</a:t>
            </a:r>
            <a:r>
              <a:rPr lang="en-US" altLang="en-US" sz="2000" dirty="0" smtClean="0">
                <a:latin typeface="Arial" charset="0"/>
              </a:rPr>
              <a:t> </a:t>
            </a:r>
            <a:r>
              <a:rPr lang="en-US" altLang="en-US" sz="2000" dirty="0" err="1" smtClean="0">
                <a:latin typeface="Arial" charset="0"/>
              </a:rPr>
              <a:t>Fiscais</a:t>
            </a:r>
            <a:r>
              <a:rPr lang="en-US" altLang="en-US" sz="2000" dirty="0" smtClean="0">
                <a:latin typeface="Arial" charset="0"/>
              </a:rPr>
              <a:t> de 2009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smtClean="0">
                <a:latin typeface="Arial" charset="0"/>
              </a:rPr>
              <a:t>IFZ-</a:t>
            </a:r>
            <a:r>
              <a:rPr lang="en-US" altLang="en-US" sz="2000" dirty="0" err="1" smtClean="0">
                <a:latin typeface="Arial" charset="0"/>
              </a:rPr>
              <a:t>Beluluane</a:t>
            </a:r>
            <a:r>
              <a:rPr lang="en-US" altLang="en-US" sz="2000" dirty="0" smtClean="0">
                <a:latin typeface="Arial" charset="0"/>
              </a:rPr>
              <a:t> (Maputo)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err="1" smtClean="0">
                <a:latin typeface="Arial" charset="0"/>
              </a:rPr>
              <a:t>Nacala</a:t>
            </a:r>
            <a:r>
              <a:rPr lang="en-US" altLang="en-US" sz="2000" dirty="0" smtClean="0">
                <a:latin typeface="Arial" charset="0"/>
              </a:rPr>
              <a:t> SEZ (</a:t>
            </a:r>
            <a:r>
              <a:rPr lang="en-US" altLang="en-US" sz="2000" dirty="0" err="1" smtClean="0">
                <a:latin typeface="Arial" charset="0"/>
              </a:rPr>
              <a:t>Nampula</a:t>
            </a:r>
            <a:r>
              <a:rPr lang="en-US" altLang="en-US" sz="2000" dirty="0" smtClean="0">
                <a:latin typeface="Arial" charset="0"/>
              </a:rPr>
              <a:t>)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err="1" smtClean="0">
                <a:latin typeface="Arial" charset="0"/>
              </a:rPr>
              <a:t>Mocuba</a:t>
            </a:r>
            <a:r>
              <a:rPr lang="en-US" altLang="en-US" sz="2000" dirty="0" smtClean="0">
                <a:latin typeface="Arial" charset="0"/>
              </a:rPr>
              <a:t> SEZ (Zambézia)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smtClean="0">
                <a:latin typeface="Arial" charset="0"/>
              </a:rPr>
              <a:t>Manga-</a:t>
            </a:r>
            <a:r>
              <a:rPr lang="en-US" altLang="en-US" sz="2000" dirty="0" err="1" smtClean="0">
                <a:latin typeface="Arial" charset="0"/>
              </a:rPr>
              <a:t>Mungassa</a:t>
            </a:r>
            <a:r>
              <a:rPr lang="en-US" altLang="en-US" sz="2000" dirty="0" smtClean="0">
                <a:latin typeface="Arial" charset="0"/>
              </a:rPr>
              <a:t> SEZ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err="1" smtClean="0">
                <a:latin typeface="Arial" charset="0"/>
              </a:rPr>
              <a:t>Crusse</a:t>
            </a:r>
            <a:r>
              <a:rPr lang="en-US" altLang="en-US" sz="2000" dirty="0" smtClean="0">
                <a:latin typeface="Arial" charset="0"/>
              </a:rPr>
              <a:t> &amp; </a:t>
            </a:r>
            <a:r>
              <a:rPr lang="en-US" altLang="en-US" sz="2000" dirty="0" err="1" smtClean="0">
                <a:latin typeface="Arial" charset="0"/>
              </a:rPr>
              <a:t>Jamali</a:t>
            </a:r>
            <a:r>
              <a:rPr lang="en-US" altLang="en-US" sz="2000" dirty="0" smtClean="0">
                <a:latin typeface="Arial" charset="0"/>
              </a:rPr>
              <a:t> (</a:t>
            </a:r>
            <a:r>
              <a:rPr lang="en-US" altLang="en-US" sz="2000" dirty="0" err="1" smtClean="0">
                <a:latin typeface="Arial" charset="0"/>
              </a:rPr>
              <a:t>Turismo</a:t>
            </a:r>
            <a:r>
              <a:rPr lang="en-US" altLang="en-US" sz="2000" dirty="0" smtClean="0">
                <a:latin typeface="Arial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199"/>
            <a:ext cx="3200400" cy="1920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0311"/>
            <a:ext cx="4038600" cy="1660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19" y="2678321"/>
            <a:ext cx="2326482" cy="14954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DF46D-A0DC-479B-A62D-B7A30706D2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2745"/>
            <a:ext cx="8686800" cy="609600"/>
          </a:xfrm>
        </p:spPr>
        <p:txBody>
          <a:bodyPr/>
          <a:lstStyle/>
          <a:p>
            <a:r>
              <a:rPr lang="en-US" dirty="0" err="1" smtClean="0"/>
              <a:t>Polos</a:t>
            </a:r>
            <a:r>
              <a:rPr lang="en-US" dirty="0" smtClean="0"/>
              <a:t> de Crescimento de SEZ de </a:t>
            </a:r>
            <a:r>
              <a:rPr lang="en-US" dirty="0" err="1" smtClean="0"/>
              <a:t>Moçambique</a:t>
            </a:r>
            <a:r>
              <a:rPr lang="en-US" dirty="0" smtClean="0"/>
              <a:t> e </a:t>
            </a:r>
            <a:r>
              <a:rPr lang="en-US" dirty="0" err="1" smtClean="0"/>
              <a:t>Regionais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447801"/>
            <a:ext cx="5951537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82A-B507-41B8-A284-4A36C22BAC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Experiência</a:t>
            </a:r>
            <a:r>
              <a:rPr lang="en-US" dirty="0" smtClean="0"/>
              <a:t> de </a:t>
            </a:r>
            <a:r>
              <a:rPr lang="en-US" dirty="0" err="1" smtClean="0"/>
              <a:t>Moçambique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en-US" dirty="0" err="1" smtClean="0"/>
              <a:t>Aprovado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GAZEDA e Total de </a:t>
            </a:r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en-US" dirty="0" err="1" smtClean="0"/>
              <a:t>Privado</a:t>
            </a:r>
            <a:r>
              <a:rPr lang="en-US" dirty="0" smtClean="0"/>
              <a:t> em Mocambique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474019"/>
              </p:ext>
            </p:extLst>
          </p:nvPr>
        </p:nvGraphicFramePr>
        <p:xfrm>
          <a:off x="1066800" y="2743200"/>
          <a:ext cx="716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82A-B507-41B8-A284-4A36C22BAC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Determinantes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desempenho</a:t>
            </a:r>
            <a:r>
              <a:rPr lang="en-US" altLang="en-US" dirty="0" smtClean="0"/>
              <a:t> das SEZ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Clima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investimento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zona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infras-estrutura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facilitação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comércio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facilidade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fazer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negócios</a:t>
            </a:r>
            <a:r>
              <a:rPr lang="en-US" altLang="en-US" dirty="0" smtClean="0"/>
              <a:t>)</a:t>
            </a:r>
          </a:p>
          <a:p>
            <a:r>
              <a:rPr lang="en-US" altLang="en-US" dirty="0" err="1" smtClean="0"/>
              <a:t>Clima</a:t>
            </a:r>
            <a:r>
              <a:rPr lang="en-US" altLang="en-US" dirty="0" smtClean="0"/>
              <a:t> Nacional de </a:t>
            </a:r>
            <a:r>
              <a:rPr lang="en-US" altLang="en-US" dirty="0" err="1" smtClean="0"/>
              <a:t>Investimento</a:t>
            </a:r>
            <a:endParaRPr lang="en-US" altLang="en-US" dirty="0" smtClean="0"/>
          </a:p>
          <a:p>
            <a:r>
              <a:rPr lang="en-US" altLang="en-US" dirty="0" err="1" smtClean="0"/>
              <a:t>Incentivos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salários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acesso</a:t>
            </a:r>
            <a:r>
              <a:rPr lang="en-US" altLang="en-US" dirty="0" smtClean="0"/>
              <a:t> ao </a:t>
            </a:r>
          </a:p>
          <a:p>
            <a:pPr marL="0" indent="0">
              <a:buNone/>
            </a:pPr>
            <a:r>
              <a:rPr lang="en-US" altLang="en-US" dirty="0" err="1" smtClean="0"/>
              <a:t>mercado</a:t>
            </a:r>
            <a:endParaRPr lang="en-US" altLang="en-US" dirty="0" smtClean="0"/>
          </a:p>
          <a:p>
            <a:r>
              <a:rPr lang="en-US" altLang="en-US" dirty="0" err="1" smtClean="0"/>
              <a:t>Localização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dimensões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r>
              <a:rPr lang="en-US" altLang="en-US" dirty="0" smtClean="0"/>
              <a:t>do </a:t>
            </a:r>
            <a:r>
              <a:rPr lang="en-US" altLang="en-US" dirty="0" err="1" smtClean="0"/>
              <a:t>mercado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A2094-CD56-49BC-B8E7-5E50010BD50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43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Requisitos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implementação</a:t>
            </a:r>
            <a:r>
              <a:rPr lang="en-US" altLang="en-US" dirty="0" smtClean="0"/>
              <a:t> de SEZ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Uma SEZ de </a:t>
            </a:r>
            <a:r>
              <a:rPr lang="en-US" dirty="0" err="1" smtClean="0"/>
              <a:t>sucesso</a:t>
            </a:r>
            <a:r>
              <a:rPr lang="en-US" dirty="0" smtClean="0"/>
              <a:t> e </a:t>
            </a:r>
            <a:r>
              <a:rPr lang="en-US" dirty="0" err="1" smtClean="0"/>
              <a:t>transformativa</a:t>
            </a:r>
            <a:r>
              <a:rPr lang="en-US" dirty="0" smtClean="0"/>
              <a:t> </a:t>
            </a:r>
            <a:r>
              <a:rPr lang="en-US" dirty="0" err="1" smtClean="0"/>
              <a:t>requer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 err="1" smtClean="0"/>
              <a:t>Capacidade</a:t>
            </a:r>
            <a:r>
              <a:rPr lang="en-US" dirty="0" smtClean="0"/>
              <a:t> do Estado (</a:t>
            </a:r>
            <a:r>
              <a:rPr lang="en-US" dirty="0" err="1" smtClean="0"/>
              <a:t>legislação</a:t>
            </a:r>
            <a:r>
              <a:rPr lang="en-US" dirty="0" smtClean="0"/>
              <a:t>, </a:t>
            </a:r>
            <a:r>
              <a:rPr lang="en-US" dirty="0" err="1" smtClean="0"/>
              <a:t>infrastrutura</a:t>
            </a:r>
            <a:r>
              <a:rPr lang="en-US" dirty="0" smtClean="0"/>
              <a:t>, </a:t>
            </a:r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favorável</a:t>
            </a:r>
            <a:r>
              <a:rPr lang="en-US" dirty="0" smtClean="0"/>
              <a:t> a </a:t>
            </a:r>
            <a:r>
              <a:rPr lang="en-US" dirty="0" err="1" smtClean="0"/>
              <a:t>negócios</a:t>
            </a:r>
            <a:r>
              <a:rPr lang="en-US" dirty="0" smtClean="0"/>
              <a:t>);</a:t>
            </a:r>
            <a:r>
              <a:rPr lang="en-US" dirty="0"/>
              <a:t>	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 err="1" smtClean="0"/>
              <a:t>Apoio</a:t>
            </a:r>
            <a:r>
              <a:rPr lang="en-US" dirty="0" smtClean="0"/>
              <a:t> </a:t>
            </a:r>
            <a:r>
              <a:rPr lang="en-US" dirty="0" err="1" smtClean="0"/>
              <a:t>proactivo</a:t>
            </a:r>
            <a:r>
              <a:rPr lang="en-US" dirty="0" smtClean="0"/>
              <a:t> do </a:t>
            </a:r>
            <a:r>
              <a:rPr lang="en-US" dirty="0" err="1" smtClean="0"/>
              <a:t>Governo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SEZ </a:t>
            </a:r>
            <a:r>
              <a:rPr lang="en-US" dirty="0" err="1" smtClean="0"/>
              <a:t>Integrada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um </a:t>
            </a:r>
            <a:r>
              <a:rPr lang="en-US" dirty="0" err="1" smtClean="0"/>
              <a:t>quadro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abrangente</a:t>
            </a:r>
            <a:r>
              <a:rPr lang="en-US" dirty="0" smtClean="0"/>
              <a:t> de </a:t>
            </a:r>
            <a:r>
              <a:rPr lang="en-US" dirty="0" err="1" smtClean="0"/>
              <a:t>crescimento</a:t>
            </a:r>
            <a:r>
              <a:rPr lang="en-US" dirty="0" smtClean="0"/>
              <a:t> e </a:t>
            </a:r>
            <a:r>
              <a:rPr lang="en-US" dirty="0" err="1" smtClean="0"/>
              <a:t>desenvolvimento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 err="1" smtClean="0"/>
              <a:t>Diálogo</a:t>
            </a:r>
            <a:r>
              <a:rPr lang="en-US" dirty="0" smtClean="0"/>
              <a:t> e </a:t>
            </a:r>
            <a:r>
              <a:rPr lang="en-US" dirty="0" err="1" smtClean="0"/>
              <a:t>troca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r>
              <a:rPr lang="en-US" dirty="0" smtClean="0"/>
              <a:t> entre as SEZ e o </a:t>
            </a:r>
            <a:r>
              <a:rPr lang="en-US" dirty="0" err="1" smtClean="0"/>
              <a:t>resto</a:t>
            </a:r>
            <a:r>
              <a:rPr lang="en-US" dirty="0" smtClean="0"/>
              <a:t> da </a:t>
            </a:r>
            <a:r>
              <a:rPr lang="en-US" dirty="0" err="1" smtClean="0"/>
              <a:t>economia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1BE43-82A9-497B-945A-3F9386A234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O que </a:t>
            </a:r>
            <a:r>
              <a:rPr lang="en-US" altLang="en-US" sz="2800" dirty="0" err="1" smtClean="0"/>
              <a:t>precisa</a:t>
            </a:r>
            <a:r>
              <a:rPr lang="en-US" altLang="en-US" sz="2800" dirty="0" smtClean="0"/>
              <a:t> ser </a:t>
            </a:r>
            <a:r>
              <a:rPr lang="en-US" altLang="en-US" sz="2800" dirty="0" err="1" smtClean="0"/>
              <a:t>feito</a:t>
            </a:r>
            <a:r>
              <a:rPr lang="en-US" altLang="en-US" sz="2800" dirty="0" smtClean="0"/>
              <a:t>, e </a:t>
            </a:r>
            <a:r>
              <a:rPr lang="en-US" altLang="en-US" sz="2800" dirty="0" err="1" smtClean="0"/>
              <a:t>como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fazê</a:t>
            </a:r>
            <a:r>
              <a:rPr lang="en-US" altLang="en-US" sz="2800" dirty="0" smtClean="0"/>
              <a:t>-lo?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3886200"/>
          </a:xfrm>
        </p:spPr>
        <p:txBody>
          <a:bodyPr/>
          <a:lstStyle/>
          <a:p>
            <a:r>
              <a:rPr lang="en-US" altLang="en-US" dirty="0" err="1" smtClean="0"/>
              <a:t>Fortalecer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planificação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estratégica</a:t>
            </a:r>
            <a:endParaRPr lang="en-US" altLang="en-US" dirty="0" smtClean="0"/>
          </a:p>
          <a:p>
            <a:r>
              <a:rPr lang="en-US" altLang="en-US" dirty="0" err="1" smtClean="0"/>
              <a:t>Assegurar</a:t>
            </a:r>
            <a:r>
              <a:rPr lang="en-US" altLang="en-US" dirty="0" smtClean="0"/>
              <a:t> um </a:t>
            </a:r>
            <a:r>
              <a:rPr lang="en-US" altLang="en-US" dirty="0" err="1" smtClean="0"/>
              <a:t>quadro</a:t>
            </a:r>
            <a:r>
              <a:rPr lang="en-US" altLang="en-US" dirty="0" smtClean="0"/>
              <a:t> legal e </a:t>
            </a:r>
            <a:r>
              <a:rPr lang="en-US" altLang="en-US" dirty="0" err="1" smtClean="0"/>
              <a:t>regulador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transparente</a:t>
            </a:r>
            <a:endParaRPr lang="en-US" altLang="en-US" dirty="0" smtClean="0"/>
          </a:p>
          <a:p>
            <a:r>
              <a:rPr lang="en-US" altLang="en-US" dirty="0" err="1" smtClean="0"/>
              <a:t>Suprir</a:t>
            </a:r>
            <a:r>
              <a:rPr lang="en-US" altLang="en-US" dirty="0" smtClean="0"/>
              <a:t> lacunas </a:t>
            </a:r>
            <a:r>
              <a:rPr lang="en-US" altLang="en-US" dirty="0" err="1" smtClean="0"/>
              <a:t>infraestruturais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electricidade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água</a:t>
            </a:r>
            <a:r>
              <a:rPr lang="en-US" altLang="en-US" dirty="0" smtClean="0"/>
              <a:t>)</a:t>
            </a:r>
          </a:p>
          <a:p>
            <a:r>
              <a:rPr lang="en-US" altLang="en-US" dirty="0" err="1" smtClean="0"/>
              <a:t>Assegurar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gestão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zona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eficaz</a:t>
            </a:r>
            <a:endParaRPr lang="en-US" altLang="en-US" dirty="0" smtClean="0"/>
          </a:p>
          <a:p>
            <a:r>
              <a:rPr lang="en-US" altLang="en-US" dirty="0" err="1" smtClean="0"/>
              <a:t>Promover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ligações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integrar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os</a:t>
            </a:r>
            <a:r>
              <a:rPr lang="en-US" altLang="en-US" dirty="0" smtClean="0"/>
              <a:t> SEZ (</a:t>
            </a:r>
            <a:r>
              <a:rPr lang="en-US" altLang="en-US" dirty="0" err="1" smtClean="0"/>
              <a:t>evitar</a:t>
            </a:r>
            <a:r>
              <a:rPr lang="en-US" altLang="en-US" dirty="0" smtClean="0"/>
              <a:t> enclaves)</a:t>
            </a:r>
          </a:p>
          <a:p>
            <a:r>
              <a:rPr lang="en-US" altLang="en-US" dirty="0" err="1" smtClean="0"/>
              <a:t>Usar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os</a:t>
            </a:r>
            <a:r>
              <a:rPr lang="en-US" altLang="en-US" dirty="0" smtClean="0"/>
              <a:t> SEZ </a:t>
            </a:r>
            <a:r>
              <a:rPr lang="en-US" altLang="en-US" dirty="0" err="1" smtClean="0"/>
              <a:t>como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ponta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lança</a:t>
            </a:r>
            <a:r>
              <a:rPr lang="en-US" altLang="en-US" dirty="0" smtClean="0"/>
              <a:t> </a:t>
            </a:r>
            <a:r>
              <a:rPr lang="en-US" altLang="en-US" dirty="0"/>
              <a:t>p</a:t>
            </a:r>
            <a:r>
              <a:rPr lang="en-US" altLang="en-US" dirty="0" smtClean="0"/>
              <a:t>ara  a </a:t>
            </a:r>
            <a:r>
              <a:rPr lang="en-US" altLang="en-US" dirty="0" err="1" smtClean="0"/>
              <a:t>reforma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5B764-68F3-482A-BF4C-DC2D45A35A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Explosion 2 1"/>
          <p:cNvSpPr/>
          <p:nvPr/>
        </p:nvSpPr>
        <p:spPr bwMode="auto">
          <a:xfrm>
            <a:off x="7391400" y="3104297"/>
            <a:ext cx="914400" cy="533400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399"/>
            <a:ext cx="1285875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85800"/>
          </a:xfrm>
        </p:spPr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 err="1" smtClean="0"/>
              <a:t>Resumindo</a:t>
            </a:r>
            <a:r>
              <a:rPr lang="en-US" altLang="en-US" dirty="0" smtClean="0"/>
              <a:t> as </a:t>
            </a:r>
            <a:r>
              <a:rPr lang="en-US" altLang="en-US" dirty="0" err="1" smtClean="0"/>
              <a:t>lições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aprendidas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SEZ </a:t>
            </a:r>
            <a:r>
              <a:rPr lang="en-US" dirty="0" err="1" smtClean="0"/>
              <a:t>necessita</a:t>
            </a:r>
            <a:r>
              <a:rPr lang="en-US" dirty="0" smtClean="0"/>
              <a:t> de </a:t>
            </a:r>
            <a:r>
              <a:rPr lang="en-US" dirty="0" err="1" smtClean="0"/>
              <a:t>compromisso</a:t>
            </a:r>
            <a:r>
              <a:rPr lang="en-US" dirty="0" smtClean="0"/>
              <a:t> </a:t>
            </a:r>
            <a:r>
              <a:rPr lang="en-US" dirty="0" err="1" smtClean="0"/>
              <a:t>político</a:t>
            </a:r>
            <a:r>
              <a:rPr lang="en-US" dirty="0" smtClean="0"/>
              <a:t> do topo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SEZ </a:t>
            </a:r>
            <a:r>
              <a:rPr lang="en-US" altLang="en-US" dirty="0" err="1" smtClean="0"/>
              <a:t>devem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fazer</a:t>
            </a:r>
            <a:r>
              <a:rPr lang="en-US" altLang="en-US" dirty="0" smtClean="0"/>
              <a:t> jus ao </a:t>
            </a:r>
            <a:r>
              <a:rPr lang="en-US" altLang="en-US" dirty="0" err="1" smtClean="0"/>
              <a:t>seu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nome</a:t>
            </a:r>
            <a:r>
              <a:rPr lang="en-US" altLang="en-US" dirty="0" smtClean="0"/>
              <a:t>–ESPECIAL (e </a:t>
            </a:r>
            <a:r>
              <a:rPr lang="en-US" altLang="en-US" dirty="0" err="1" smtClean="0"/>
              <a:t>oferecer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soluções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verdadeiros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constrangimentos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negócios</a:t>
            </a:r>
            <a:r>
              <a:rPr lang="en-US" altLang="en-US" dirty="0" smtClean="0"/>
              <a:t>)</a:t>
            </a:r>
          </a:p>
          <a:p>
            <a:pPr>
              <a:defRPr/>
            </a:pPr>
            <a:r>
              <a:rPr lang="en-US" altLang="en-US" dirty="0" smtClean="0"/>
              <a:t>Pretender ser </a:t>
            </a:r>
            <a:r>
              <a:rPr lang="en-US" altLang="en-US" dirty="0" err="1" smtClean="0"/>
              <a:t>competitivo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nivel</a:t>
            </a:r>
            <a:r>
              <a:rPr lang="en-US" altLang="en-US" dirty="0" smtClean="0"/>
              <a:t> global – </a:t>
            </a:r>
            <a:r>
              <a:rPr lang="en-US" altLang="en-US" dirty="0" err="1" smtClean="0"/>
              <a:t>não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apenas</a:t>
            </a:r>
            <a:r>
              <a:rPr lang="en-US" altLang="en-US" dirty="0" smtClean="0"/>
              <a:t> uma </a:t>
            </a:r>
            <a:r>
              <a:rPr lang="en-US" altLang="en-US" dirty="0" err="1" smtClean="0"/>
              <a:t>melhoria</a:t>
            </a:r>
            <a:r>
              <a:rPr lang="en-US" altLang="en-US" dirty="0" smtClean="0"/>
              <a:t> da </a:t>
            </a:r>
            <a:r>
              <a:rPr lang="en-US" altLang="en-US" dirty="0" err="1" smtClean="0"/>
              <a:t>economia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doméstica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O </a:t>
            </a:r>
            <a:r>
              <a:rPr lang="en-US" altLang="en-US" dirty="0" err="1" smtClean="0"/>
              <a:t>resto</a:t>
            </a:r>
            <a:r>
              <a:rPr lang="en-US" altLang="en-US" dirty="0" smtClean="0"/>
              <a:t> da </a:t>
            </a:r>
            <a:r>
              <a:rPr lang="en-US" altLang="en-US" dirty="0" err="1" smtClean="0"/>
              <a:t>economia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também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funcionar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irá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aumentar</a:t>
            </a:r>
            <a:r>
              <a:rPr lang="en-US" altLang="en-US" dirty="0" smtClean="0"/>
              <a:t> as </a:t>
            </a:r>
            <a:r>
              <a:rPr lang="en-US" altLang="en-US" dirty="0" err="1" smtClean="0"/>
              <a:t>ligações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benefícios</a:t>
            </a:r>
            <a:r>
              <a:rPr lang="en-US" altLang="en-US" dirty="0" smtClean="0"/>
              <a:t> da SEZ)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DF94F-177F-4374-B38E-4FBD7C0B150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Lições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aprendidas</a:t>
            </a:r>
            <a:r>
              <a:rPr lang="en-US" altLang="en-US" dirty="0" smtClean="0"/>
              <a:t>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O </a:t>
            </a:r>
            <a:r>
              <a:rPr lang="en-US" altLang="en-US" dirty="0" err="1" smtClean="0"/>
              <a:t>custo</a:t>
            </a:r>
            <a:r>
              <a:rPr lang="en-US" altLang="en-US" dirty="0" smtClean="0"/>
              <a:t> e a </a:t>
            </a:r>
            <a:r>
              <a:rPr lang="en-US" altLang="en-US" dirty="0" err="1" smtClean="0"/>
              <a:t>flexibilidade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emprego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importa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custo</a:t>
            </a:r>
            <a:r>
              <a:rPr lang="en-US" altLang="en-US" dirty="0" smtClean="0"/>
              <a:t> total da mão-de- </a:t>
            </a:r>
            <a:r>
              <a:rPr lang="en-US" altLang="en-US" dirty="0" err="1" smtClean="0"/>
              <a:t>obra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custos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produtividade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custos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não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salariais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importam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defRPr/>
            </a:pPr>
            <a:r>
              <a:rPr lang="en-US" dirty="0" err="1" smtClean="0"/>
              <a:t>Taxas</a:t>
            </a:r>
            <a:r>
              <a:rPr lang="en-US" dirty="0" smtClean="0"/>
              <a:t> de </a:t>
            </a:r>
            <a:r>
              <a:rPr lang="en-US" dirty="0" err="1" smtClean="0"/>
              <a:t>imposto</a:t>
            </a:r>
            <a:r>
              <a:rPr lang="en-US" dirty="0" smtClean="0"/>
              <a:t> </a:t>
            </a:r>
            <a:r>
              <a:rPr lang="en-US" dirty="0" err="1" smtClean="0"/>
              <a:t>baixas</a:t>
            </a:r>
            <a:r>
              <a:rPr lang="en-US" dirty="0" smtClean="0"/>
              <a:t> e </a:t>
            </a:r>
            <a:r>
              <a:rPr lang="en-US" dirty="0" err="1" smtClean="0"/>
              <a:t>estáveis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sentidos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preferíveis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férias</a:t>
            </a:r>
            <a:r>
              <a:rPr lang="en-US" dirty="0" smtClean="0"/>
              <a:t> </a:t>
            </a:r>
            <a:r>
              <a:rPr lang="en-US" dirty="0" err="1" smtClean="0"/>
              <a:t>fiscais</a:t>
            </a:r>
            <a:r>
              <a:rPr lang="en-US" dirty="0" smtClean="0"/>
              <a:t> e </a:t>
            </a:r>
            <a:r>
              <a:rPr lang="en-US" dirty="0" err="1" smtClean="0"/>
              <a:t>incentivos</a:t>
            </a:r>
            <a:r>
              <a:rPr lang="en-US" dirty="0" smtClean="0"/>
              <a:t> </a:t>
            </a:r>
            <a:r>
              <a:rPr lang="en-US" dirty="0" err="1" smtClean="0"/>
              <a:t>discrecionários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SEZ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melhores</a:t>
            </a:r>
            <a:r>
              <a:rPr lang="en-US" dirty="0" smtClean="0"/>
              <a:t> </a:t>
            </a:r>
            <a:r>
              <a:rPr lang="en-US" dirty="0" err="1" smtClean="0"/>
              <a:t>mecanismos</a:t>
            </a:r>
            <a:r>
              <a:rPr lang="en-US" dirty="0" smtClean="0"/>
              <a:t> para </a:t>
            </a:r>
            <a:r>
              <a:rPr lang="en-US" dirty="0" err="1" smtClean="0"/>
              <a:t>lidar</a:t>
            </a:r>
            <a:r>
              <a:rPr lang="en-US" dirty="0" smtClean="0"/>
              <a:t> com </a:t>
            </a:r>
            <a:r>
              <a:rPr lang="en-US" dirty="0" err="1" smtClean="0"/>
              <a:t>questões</a:t>
            </a:r>
            <a:r>
              <a:rPr lang="en-US" dirty="0" smtClean="0"/>
              <a:t> das </a:t>
            </a:r>
            <a:r>
              <a:rPr lang="en-US" dirty="0" err="1" smtClean="0"/>
              <a:t>regiões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Parcerias</a:t>
            </a:r>
            <a:r>
              <a:rPr lang="en-US" dirty="0" smtClean="0"/>
              <a:t> </a:t>
            </a:r>
            <a:r>
              <a:rPr lang="en-US" dirty="0" err="1" smtClean="0"/>
              <a:t>público-privadas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o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sucedido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É </a:t>
            </a:r>
            <a:r>
              <a:rPr lang="pt-PT" dirty="0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assegurar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estratégia</a:t>
            </a:r>
            <a:r>
              <a:rPr lang="en-US" dirty="0" smtClean="0"/>
              <a:t> de </a:t>
            </a:r>
            <a:r>
              <a:rPr lang="en-US" dirty="0" err="1" smtClean="0"/>
              <a:t>promoção</a:t>
            </a:r>
            <a:r>
              <a:rPr lang="en-US" dirty="0" smtClean="0"/>
              <a:t> de </a:t>
            </a:r>
            <a:r>
              <a:rPr lang="en-US" dirty="0" err="1" smtClean="0"/>
              <a:t>investimentos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eficaz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A192C-1596-4482-8DA1-4E76C97025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Visão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geral</a:t>
            </a:r>
            <a:endParaRPr lang="en-US" altLang="en-US" dirty="0" smtClean="0"/>
          </a:p>
        </p:txBody>
      </p:sp>
      <p:sp>
        <p:nvSpPr>
          <p:cNvPr id="614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Objectivo</a:t>
            </a:r>
            <a:r>
              <a:rPr lang="en-US" altLang="en-US" dirty="0" smtClean="0"/>
              <a:t> das SEZ </a:t>
            </a:r>
          </a:p>
          <a:p>
            <a:r>
              <a:rPr lang="en-US" altLang="en-US" dirty="0" err="1" smtClean="0"/>
              <a:t>Oportunidades</a:t>
            </a:r>
            <a:endParaRPr lang="en-US" altLang="en-US" dirty="0" smtClean="0"/>
          </a:p>
          <a:p>
            <a:r>
              <a:rPr lang="en-US" altLang="en-US" dirty="0" err="1" smtClean="0"/>
              <a:t>Desafios</a:t>
            </a:r>
            <a:endParaRPr lang="en-US" altLang="en-US" dirty="0" smtClean="0"/>
          </a:p>
          <a:p>
            <a:r>
              <a:rPr lang="en-US" altLang="en-US" dirty="0" err="1" smtClean="0"/>
              <a:t>Li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ções</a:t>
            </a:r>
            <a:r>
              <a:rPr lang="en-US" altLang="en-US" dirty="0" smtClean="0"/>
              <a:t> da </a:t>
            </a:r>
            <a:r>
              <a:rPr lang="en-US" altLang="en-US" dirty="0" err="1" smtClean="0"/>
              <a:t>experiência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Internacional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De </a:t>
            </a:r>
            <a:r>
              <a:rPr lang="en-US" altLang="en-US" dirty="0" err="1" smtClean="0"/>
              <a:t>Àfrica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De </a:t>
            </a:r>
            <a:r>
              <a:rPr lang="en-US" altLang="en-US" dirty="0" err="1" smtClean="0"/>
              <a:t>Mo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en-US" altLang="en-US" dirty="0" err="1" smtClean="0"/>
              <a:t>ambique</a:t>
            </a:r>
            <a:r>
              <a:rPr lang="en-US" altLang="en-US" dirty="0" smtClean="0"/>
              <a:t> </a:t>
            </a:r>
          </a:p>
          <a:p>
            <a:r>
              <a:rPr lang="en-US" altLang="en-US" dirty="0" err="1" smtClean="0"/>
              <a:t>Assegurando</a:t>
            </a:r>
            <a:r>
              <a:rPr lang="en-US" altLang="en-US" dirty="0" smtClean="0"/>
              <a:t> um </a:t>
            </a:r>
            <a:r>
              <a:rPr lang="en-US" altLang="en-US" dirty="0" err="1" smtClean="0"/>
              <a:t>crescimento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r>
              <a:rPr lang="en-US" altLang="en-US" dirty="0" err="1" smtClean="0"/>
              <a:t>transformativo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2819399" cy="449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DF46D-A0DC-479B-A62D-B7A30706D2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276600"/>
            <a:ext cx="7772400" cy="2492375"/>
          </a:xfrm>
        </p:spPr>
        <p:txBody>
          <a:bodyPr/>
          <a:lstStyle/>
          <a:p>
            <a:pPr algn="ctr"/>
            <a:r>
              <a:rPr lang="en-US" dirty="0" smtClean="0"/>
              <a:t>obrigado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03E4C-4B68-40EB-8537-9F8F460AEE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Objectivos</a:t>
            </a:r>
            <a:r>
              <a:rPr lang="en-US" altLang="en-US" dirty="0" smtClean="0"/>
              <a:t> das </a:t>
            </a:r>
            <a:r>
              <a:rPr lang="en-US" altLang="en-US" dirty="0" err="1" smtClean="0"/>
              <a:t>Zonas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Econ</a:t>
            </a:r>
            <a:r>
              <a:rPr lang="en-US" altLang="en-US" dirty="0" err="1" smtClean="0">
                <a:cs typeface="Times New Roman" panose="02020603050405020304" pitchFamily="18" charset="0"/>
              </a:rPr>
              <a:t>ó</a:t>
            </a:r>
            <a:r>
              <a:rPr lang="en-US" altLang="en-US" dirty="0" err="1" smtClean="0"/>
              <a:t>mcas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Especiais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7212"/>
            <a:ext cx="7772400" cy="4192587"/>
          </a:xfrm>
        </p:spPr>
        <p:txBody>
          <a:bodyPr/>
          <a:lstStyle/>
          <a:p>
            <a:pPr marL="0" indent="0">
              <a:buNone/>
            </a:pPr>
            <a:r>
              <a:rPr lang="pt-PT" sz="2000" dirty="0"/>
              <a:t>P. O que é que uma SEZ </a:t>
            </a:r>
            <a:r>
              <a:rPr lang="pt-PT" sz="2000" dirty="0" smtClean="0"/>
              <a:t>de </a:t>
            </a:r>
            <a:r>
              <a:rPr lang="pt-PT" sz="2000" dirty="0"/>
              <a:t>sucesso produz? 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 smtClean="0"/>
              <a:t>R. Transformação </a:t>
            </a:r>
            <a:r>
              <a:rPr lang="en-US" sz="2000" dirty="0" err="1"/>
              <a:t>económica</a:t>
            </a:r>
            <a:r>
              <a:rPr lang="en-US" sz="2000" dirty="0"/>
              <a:t> </a:t>
            </a:r>
            <a:r>
              <a:rPr lang="en-US" sz="2000" dirty="0" err="1"/>
              <a:t>numa</a:t>
            </a:r>
            <a:r>
              <a:rPr lang="en-US" sz="2000" dirty="0"/>
              <a:t> </a:t>
            </a:r>
            <a:r>
              <a:rPr lang="en-US" sz="2000" dirty="0" err="1" smtClean="0"/>
              <a:t>geração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pt-PT" sz="2000" dirty="0" smtClean="0"/>
              <a:t>Mas </a:t>
            </a:r>
            <a:r>
              <a:rPr lang="pt-PT" sz="2000" dirty="0"/>
              <a:t>as  SEZ </a:t>
            </a:r>
            <a:r>
              <a:rPr lang="pt-PT" sz="2000" dirty="0" smtClean="0"/>
              <a:t>não </a:t>
            </a:r>
            <a:r>
              <a:rPr lang="pt-PT" sz="2000" dirty="0"/>
              <a:t>são uma bala de prata. Não há garantia de sucesso. Para cada estória de sucesso existem também vários exemplos de fracassos ou potencial não </a:t>
            </a:r>
            <a:r>
              <a:rPr lang="pt-PT" sz="2000" dirty="0" smtClean="0"/>
              <a:t>aproveitado.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pt-PT" sz="2000" dirty="0" smtClean="0"/>
              <a:t>Usar </a:t>
            </a:r>
            <a:r>
              <a:rPr lang="pt-PT" sz="2000" dirty="0"/>
              <a:t>as SEZ </a:t>
            </a:r>
            <a:r>
              <a:rPr lang="pt-PT" sz="2000" dirty="0" smtClean="0"/>
              <a:t>como </a:t>
            </a:r>
            <a:r>
              <a:rPr lang="pt-PT" sz="2000" dirty="0"/>
              <a:t>uma zona de reforma antecipada para lidar com constrangimentos criticos de modo a assegurar :</a:t>
            </a:r>
            <a:endParaRPr lang="en-US" sz="2000" dirty="0"/>
          </a:p>
          <a:p>
            <a:pPr lvl="0"/>
            <a:r>
              <a:rPr lang="en-US" sz="2000" dirty="0" err="1"/>
              <a:t>Infraestrutura</a:t>
            </a:r>
            <a:r>
              <a:rPr lang="en-US" sz="2000" dirty="0"/>
              <a:t> de </a:t>
            </a:r>
            <a:r>
              <a:rPr lang="en-US" sz="2000" dirty="0" err="1"/>
              <a:t>classe</a:t>
            </a:r>
            <a:r>
              <a:rPr lang="en-US" sz="2000" dirty="0"/>
              <a:t> </a:t>
            </a:r>
            <a:r>
              <a:rPr lang="en-US" sz="2000" dirty="0" err="1"/>
              <a:t>mundial</a:t>
            </a:r>
            <a:endParaRPr lang="en-US" sz="2000" dirty="0"/>
          </a:p>
          <a:p>
            <a:pPr lvl="0"/>
            <a:r>
              <a:rPr lang="en-US" sz="2000" dirty="0" err="1"/>
              <a:t>Serviços</a:t>
            </a:r>
            <a:r>
              <a:rPr lang="en-US" sz="2000" dirty="0"/>
              <a:t> </a:t>
            </a:r>
            <a:r>
              <a:rPr lang="en-US" sz="2000" dirty="0" err="1" smtClean="0"/>
              <a:t>amigáveis</a:t>
            </a:r>
            <a:r>
              <a:rPr lang="en-US" sz="2000" dirty="0" smtClean="0"/>
              <a:t> </a:t>
            </a:r>
            <a:r>
              <a:rPr lang="en-US" sz="2000" dirty="0" err="1"/>
              <a:t>aos</a:t>
            </a:r>
            <a:r>
              <a:rPr lang="en-US" sz="2000" dirty="0"/>
              <a:t> </a:t>
            </a:r>
            <a:r>
              <a:rPr lang="en-US" sz="2000" dirty="0" err="1"/>
              <a:t>negócios</a:t>
            </a:r>
            <a:endParaRPr lang="en-US" sz="2000" dirty="0"/>
          </a:p>
          <a:p>
            <a:pPr lvl="0"/>
            <a:r>
              <a:rPr lang="pt-PT" sz="2000" dirty="0"/>
              <a:t>Direitos de propriedade e estado de direito</a:t>
            </a:r>
            <a:endParaRPr lang="en-US" sz="2000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82A-B507-41B8-A284-4A36C22BAC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dirty="0"/>
              <a:t>Crescimento económico sólido – desde 1992, um dos mais elevados no mundo; </a:t>
            </a:r>
            <a:endParaRPr lang="en-US" dirty="0"/>
          </a:p>
          <a:p>
            <a:pPr lvl="0"/>
            <a:r>
              <a:rPr lang="pt-PT" dirty="0"/>
              <a:t>De Capital intensivo, actividades orientadas para exportação com poucas ligações– Investimentos bem sucedidos – Moçambique está aberto aos negócios</a:t>
            </a:r>
            <a:endParaRPr lang="en-US" dirty="0"/>
          </a:p>
          <a:p>
            <a:pPr lvl="0"/>
            <a:r>
              <a:rPr lang="en-US" dirty="0"/>
              <a:t>Lacunas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infraestruturas</a:t>
            </a:r>
            <a:endParaRPr lang="en-US" dirty="0"/>
          </a:p>
          <a:p>
            <a:pPr lvl="0"/>
            <a:r>
              <a:rPr lang="en-US" dirty="0" err="1"/>
              <a:t>Exiguidade</a:t>
            </a:r>
            <a:r>
              <a:rPr lang="en-US" dirty="0"/>
              <a:t> de </a:t>
            </a:r>
            <a:r>
              <a:rPr lang="en-US" dirty="0" err="1"/>
              <a:t>capacidades</a:t>
            </a:r>
            <a:endParaRPr lang="en-US" dirty="0"/>
          </a:p>
          <a:p>
            <a:pPr lvl="0"/>
            <a:r>
              <a:rPr lang="en-US" dirty="0" err="1"/>
              <a:t>Facilitação</a:t>
            </a:r>
            <a:r>
              <a:rPr lang="en-US" dirty="0"/>
              <a:t> vs </a:t>
            </a:r>
            <a:r>
              <a:rPr lang="en-US" dirty="0" err="1"/>
              <a:t>Comando</a:t>
            </a:r>
            <a:r>
              <a:rPr lang="en-US" dirty="0"/>
              <a:t> &amp; </a:t>
            </a:r>
            <a:r>
              <a:rPr lang="en-US" dirty="0" err="1"/>
              <a:t>controle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609600"/>
          </a:xfrm>
        </p:spPr>
        <p:txBody>
          <a:bodyPr/>
          <a:lstStyle/>
          <a:p>
            <a:r>
              <a:rPr lang="en-US" dirty="0" err="1" smtClean="0"/>
              <a:t>Moçambique</a:t>
            </a:r>
            <a:r>
              <a:rPr lang="en-US" dirty="0" smtClean="0"/>
              <a:t>- </a:t>
            </a:r>
            <a:r>
              <a:rPr lang="en-US" dirty="0" err="1" smtClean="0"/>
              <a:t>Oportunidades</a:t>
            </a:r>
            <a:r>
              <a:rPr lang="en-US" dirty="0" smtClean="0"/>
              <a:t> e </a:t>
            </a:r>
            <a:r>
              <a:rPr lang="en-US" dirty="0" err="1" smtClean="0"/>
              <a:t>Desafios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800"/>
            <a:ext cx="2514600" cy="609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3" y="4343400"/>
            <a:ext cx="2602707" cy="15239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82A-B507-41B8-A284-4A36C22BAC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dirty="0" err="1" smtClean="0"/>
              <a:t>Zonas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Econ</a:t>
            </a:r>
            <a:r>
              <a:rPr lang="en-US" altLang="en-US" dirty="0" err="1" smtClean="0">
                <a:cs typeface="Times New Roman" panose="02020603050405020304" pitchFamily="18" charset="0"/>
              </a:rPr>
              <a:t>ó</a:t>
            </a:r>
            <a:r>
              <a:rPr lang="en-US" altLang="en-US" dirty="0" err="1" smtClean="0"/>
              <a:t>micas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Especiais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Àfrica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648200"/>
          </a:xfrm>
        </p:spPr>
        <p:txBody>
          <a:bodyPr/>
          <a:lstStyle/>
          <a:p>
            <a:pPr lvl="0"/>
            <a:r>
              <a:rPr lang="pt-PT" sz="2300" dirty="0"/>
              <a:t>Aprender da experiência internacional, experiência regional e experiência de Moçambique</a:t>
            </a:r>
            <a:endParaRPr lang="en-US" sz="2300" dirty="0"/>
          </a:p>
          <a:p>
            <a:pPr lvl="0"/>
            <a:r>
              <a:rPr lang="pt-PT" sz="2300" dirty="0"/>
              <a:t>Ouvir o que os investidores dizem</a:t>
            </a:r>
            <a:endParaRPr lang="en-US" sz="2300" dirty="0"/>
          </a:p>
          <a:p>
            <a:pPr lvl="0"/>
            <a:r>
              <a:rPr lang="pt-PT" sz="2300" dirty="0"/>
              <a:t>Histórias de sucessos bem conhecidas incluem China, Coreia, Malásia, Maurícias (mas precisamos também aprender das SEZ/EPZ menos bem sucedidas)</a:t>
            </a:r>
            <a:endParaRPr lang="en-US" sz="2300" dirty="0"/>
          </a:p>
          <a:p>
            <a:pPr lvl="0"/>
            <a:r>
              <a:rPr lang="pt-PT" sz="2300" dirty="0"/>
              <a:t>Potencial para lidar com constrangimentos chave para o investimento e criar o emprego muito necessário</a:t>
            </a:r>
            <a:endParaRPr lang="en-US" sz="2300" dirty="0"/>
          </a:p>
          <a:p>
            <a:pPr lvl="0"/>
            <a:r>
              <a:rPr lang="pt-PT" sz="2300" dirty="0"/>
              <a:t>Útil como uma Zona de Reforma antecipada em economias que enfrentam desafios para criar consenso para um ambiente de negócios mais favorável</a:t>
            </a:r>
            <a:endParaRPr lang="en-US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82A-B507-41B8-A284-4A36C22BAC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deveríamos</a:t>
            </a:r>
            <a:r>
              <a:rPr lang="en-US" dirty="0" smtClean="0"/>
              <a:t> </a:t>
            </a:r>
            <a:r>
              <a:rPr lang="en-US" dirty="0" err="1" smtClean="0"/>
              <a:t>avaliar</a:t>
            </a:r>
            <a:r>
              <a:rPr lang="en-US" dirty="0" smtClean="0"/>
              <a:t> o </a:t>
            </a:r>
            <a:r>
              <a:rPr lang="en-US" dirty="0" err="1" smtClean="0"/>
              <a:t>desempenho</a:t>
            </a:r>
            <a:r>
              <a:rPr lang="en-US" dirty="0" smtClean="0"/>
              <a:t> das SEZ?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6324600" cy="3886200"/>
          </a:xfrm>
        </p:spPr>
        <p:txBody>
          <a:bodyPr/>
          <a:lstStyle/>
          <a:p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en-US" dirty="0" err="1" smtClean="0"/>
              <a:t>atraido</a:t>
            </a:r>
            <a:r>
              <a:rPr lang="en-US" dirty="0" smtClean="0"/>
              <a:t> ($, # firms)</a:t>
            </a:r>
          </a:p>
          <a:p>
            <a:r>
              <a:rPr lang="en-US" dirty="0" err="1" smtClean="0"/>
              <a:t>Empregos</a:t>
            </a:r>
            <a:r>
              <a:rPr lang="en-US" dirty="0" smtClean="0"/>
              <a:t> </a:t>
            </a:r>
            <a:r>
              <a:rPr lang="en-US" dirty="0" err="1" smtClean="0"/>
              <a:t>criados</a:t>
            </a:r>
            <a:r>
              <a:rPr lang="en-US" dirty="0" smtClean="0"/>
              <a:t> (#, </a:t>
            </a:r>
            <a:r>
              <a:rPr lang="en-US" dirty="0" err="1" smtClean="0"/>
              <a:t>capacidades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Exporta</a:t>
            </a:r>
            <a:r>
              <a:rPr lang="en-US" dirty="0" err="1" smtClean="0">
                <a:cs typeface="Times New Roman" panose="02020603050405020304" pitchFamily="18" charset="0"/>
              </a:rPr>
              <a:t>çõe</a:t>
            </a:r>
            <a:r>
              <a:rPr lang="en-US" dirty="0" err="1" smtClean="0"/>
              <a:t>s</a:t>
            </a:r>
            <a:r>
              <a:rPr lang="en-US" dirty="0" smtClean="0"/>
              <a:t> – </a:t>
            </a:r>
            <a:r>
              <a:rPr lang="en-US" dirty="0" err="1" smtClean="0"/>
              <a:t>comércio</a:t>
            </a:r>
            <a:r>
              <a:rPr lang="en-US" dirty="0" smtClean="0"/>
              <a:t> regional e global</a:t>
            </a:r>
          </a:p>
          <a:p>
            <a:r>
              <a:rPr lang="en-US" dirty="0" smtClean="0"/>
              <a:t>Crescimento </a:t>
            </a:r>
            <a:r>
              <a:rPr lang="en-US" dirty="0" err="1" smtClean="0"/>
              <a:t>dinâmico</a:t>
            </a:r>
            <a:r>
              <a:rPr lang="en-US" dirty="0" smtClean="0"/>
              <a:t> –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capacidades</a:t>
            </a:r>
            <a:r>
              <a:rPr lang="en-US" dirty="0" smtClean="0"/>
              <a:t>/ </a:t>
            </a:r>
            <a:r>
              <a:rPr lang="en-US" dirty="0" err="1" smtClean="0"/>
              <a:t>tecnologias</a:t>
            </a:r>
            <a:r>
              <a:rPr lang="en-US" dirty="0" smtClean="0"/>
              <a:t>, </a:t>
            </a:r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ligações</a:t>
            </a:r>
            <a:r>
              <a:rPr lang="en-US" dirty="0" smtClean="0"/>
              <a:t> com o </a:t>
            </a:r>
            <a:r>
              <a:rPr lang="en-US" dirty="0" err="1" smtClean="0"/>
              <a:t>resto</a:t>
            </a:r>
            <a:r>
              <a:rPr lang="en-US" dirty="0" smtClean="0"/>
              <a:t> da </a:t>
            </a:r>
            <a:r>
              <a:rPr lang="en-US" dirty="0" err="1" smtClean="0"/>
              <a:t>economia</a:t>
            </a:r>
            <a:r>
              <a:rPr lang="en-US" dirty="0" smtClean="0"/>
              <a:t>/sector de </a:t>
            </a:r>
            <a:r>
              <a:rPr lang="en-US" dirty="0" err="1" smtClean="0"/>
              <a:t>serviços</a:t>
            </a:r>
            <a:endParaRPr lang="en-US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12858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7C1A8-DDA7-4662-BE63-27F6891236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Alguns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indicadores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desempenho</a:t>
            </a:r>
            <a:endParaRPr lang="en-US" alt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46259"/>
              </p:ext>
            </p:extLst>
          </p:nvPr>
        </p:nvGraphicFramePr>
        <p:xfrm>
          <a:off x="457200" y="1212963"/>
          <a:ext cx="8229599" cy="5370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199"/>
                <a:gridCol w="1792940"/>
                <a:gridCol w="1636060"/>
                <a:gridCol w="1752600"/>
              </a:tblGrid>
              <a:tr h="171305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Pais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Exportações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baseline="0" dirty="0" smtClean="0"/>
                        <a:t> per</a:t>
                      </a:r>
                    </a:p>
                    <a:p>
                      <a:r>
                        <a:rPr lang="en-US" sz="1800" baseline="0" dirty="0" smtClean="0"/>
                        <a:t>Capita $</a:t>
                      </a:r>
                    </a:p>
                    <a:p>
                      <a:r>
                        <a:rPr lang="en-US" sz="1800" baseline="0" dirty="0" smtClean="0"/>
                        <a:t>2008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ZEE %</a:t>
                      </a:r>
                    </a:p>
                    <a:p>
                      <a:r>
                        <a:rPr lang="en-US" sz="1800" baseline="0" dirty="0" err="1" smtClean="0"/>
                        <a:t>Exportações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petroliferas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SEZ %</a:t>
                      </a:r>
                    </a:p>
                    <a:p>
                      <a:r>
                        <a:rPr lang="en-US" sz="1800" dirty="0" err="1" smtClean="0"/>
                        <a:t>Mfc</a:t>
                      </a:r>
                      <a:r>
                        <a:rPr lang="en-US" sz="1800" dirty="0" smtClean="0"/>
                        <a:t>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Exportações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SEZ Emp.</a:t>
                      </a:r>
                    </a:p>
                    <a:p>
                      <a:r>
                        <a:rPr lang="en-US" sz="1800" dirty="0" smtClean="0"/>
                        <a:t>%</a:t>
                      </a:r>
                      <a:r>
                        <a:rPr lang="en-US" sz="1800" baseline="0" dirty="0" smtClean="0"/>
                        <a:t> do  sector </a:t>
                      </a:r>
                      <a:r>
                        <a:rPr lang="en-US" sz="1800" baseline="0" dirty="0" err="1" smtClean="0"/>
                        <a:t>ind.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Ghana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Quenia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Lesotho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&gt;80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Nigeria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Senegal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n.a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Tanzania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Bangladesh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96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Honduras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Vietnam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59683-0695-428E-9E80-7ADFCE8667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Actividade</a:t>
            </a:r>
            <a:r>
              <a:rPr lang="en-US" dirty="0" smtClean="0"/>
              <a:t> </a:t>
            </a:r>
            <a:r>
              <a:rPr lang="en-US" dirty="0" err="1" smtClean="0"/>
              <a:t>Económica</a:t>
            </a:r>
            <a:r>
              <a:rPr lang="en-US" dirty="0" smtClean="0"/>
              <a:t> em Beluluane, </a:t>
            </a:r>
            <a:r>
              <a:rPr lang="en-US" dirty="0" err="1" smtClean="0"/>
              <a:t>Moçambique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52" y="3698896"/>
            <a:ext cx="135273" cy="8250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00" y="1600200"/>
            <a:ext cx="36346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0"/>
            <a:ext cx="24384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1242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4267200" cy="190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82A-B507-41B8-A284-4A36C22BAC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62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Assegurando</a:t>
            </a:r>
            <a:r>
              <a:rPr lang="en-US" dirty="0" smtClean="0"/>
              <a:t> que as SEZ </a:t>
            </a:r>
            <a:r>
              <a:rPr lang="en-US" dirty="0" err="1" smtClean="0"/>
              <a:t>promovam</a:t>
            </a:r>
            <a:r>
              <a:rPr lang="en-US" dirty="0" smtClean="0"/>
              <a:t> </a:t>
            </a:r>
            <a:r>
              <a:rPr lang="en-US" dirty="0" err="1" smtClean="0"/>
              <a:t>transformação</a:t>
            </a:r>
            <a:r>
              <a:rPr lang="en-US" dirty="0" smtClean="0"/>
              <a:t> </a:t>
            </a:r>
            <a:r>
              <a:rPr lang="en-US" dirty="0" err="1" smtClean="0"/>
              <a:t>económica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4495800" cy="3886200"/>
          </a:xfrm>
        </p:spPr>
        <p:txBody>
          <a:bodyPr/>
          <a:lstStyle/>
          <a:p>
            <a:r>
              <a:rPr lang="en-US" sz="2400" dirty="0" err="1" smtClean="0"/>
              <a:t>Enfoque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facilitação</a:t>
            </a:r>
            <a:r>
              <a:rPr lang="en-US" sz="2400" dirty="0" smtClean="0"/>
              <a:t> de um </a:t>
            </a:r>
            <a:r>
              <a:rPr lang="en-US" sz="2400" dirty="0" err="1" smtClean="0"/>
              <a:t>ambiente</a:t>
            </a:r>
            <a:r>
              <a:rPr lang="en-US" sz="2400" dirty="0" smtClean="0"/>
              <a:t> de </a:t>
            </a:r>
            <a:r>
              <a:rPr lang="en-US" sz="2400" dirty="0" err="1" smtClean="0"/>
              <a:t>negócios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eficaz</a:t>
            </a:r>
            <a:r>
              <a:rPr lang="en-US" sz="2400" dirty="0" smtClean="0"/>
              <a:t> (de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err="1" smtClean="0"/>
              <a:t>mundial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Influenciar</a:t>
            </a:r>
            <a:r>
              <a:rPr lang="en-US" sz="2400" dirty="0" smtClean="0"/>
              <a:t> a </a:t>
            </a:r>
            <a:r>
              <a:rPr lang="en-US" sz="2400" dirty="0" err="1" smtClean="0"/>
              <a:t>vantagem</a:t>
            </a:r>
            <a:r>
              <a:rPr lang="en-US" sz="2400" dirty="0" smtClean="0"/>
              <a:t> </a:t>
            </a:r>
            <a:r>
              <a:rPr lang="en-US" sz="2400" dirty="0" err="1" smtClean="0"/>
              <a:t>comparativa</a:t>
            </a:r>
            <a:r>
              <a:rPr lang="en-US" sz="2400" dirty="0" smtClean="0"/>
              <a:t> de </a:t>
            </a:r>
            <a:r>
              <a:rPr lang="en-US" sz="2400" dirty="0" err="1" smtClean="0"/>
              <a:t>Moçambique</a:t>
            </a:r>
            <a:endParaRPr lang="en-US" sz="2400" dirty="0" smtClean="0"/>
          </a:p>
          <a:p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depende</a:t>
            </a:r>
            <a:r>
              <a:rPr lang="en-US" sz="2400" dirty="0" smtClean="0"/>
              <a:t> de </a:t>
            </a:r>
            <a:r>
              <a:rPr lang="en-US" sz="2400" dirty="0" err="1" smtClean="0"/>
              <a:t>incentivos</a:t>
            </a:r>
            <a:r>
              <a:rPr lang="en-US" sz="2400" dirty="0" smtClean="0"/>
              <a:t> </a:t>
            </a:r>
            <a:r>
              <a:rPr lang="en-US" sz="2400" dirty="0" err="1" smtClean="0"/>
              <a:t>fiscais</a:t>
            </a:r>
            <a:r>
              <a:rPr lang="en-US" sz="2400" dirty="0" smtClean="0"/>
              <a:t>, </a:t>
            </a:r>
            <a:r>
              <a:rPr lang="en-US" sz="2400" dirty="0" err="1" smtClean="0"/>
              <a:t>preferências</a:t>
            </a:r>
            <a:r>
              <a:rPr lang="en-US" sz="2400" dirty="0" smtClean="0"/>
              <a:t> </a:t>
            </a:r>
            <a:r>
              <a:rPr lang="en-US" sz="2400" dirty="0" err="1" smtClean="0"/>
              <a:t>comerciais</a:t>
            </a:r>
            <a:r>
              <a:rPr lang="en-US" sz="2400" dirty="0" smtClean="0"/>
              <a:t> e </a:t>
            </a:r>
            <a:r>
              <a:rPr lang="en-US" sz="2400" dirty="0" err="1" smtClean="0"/>
              <a:t>salários</a:t>
            </a:r>
            <a:r>
              <a:rPr lang="en-US" sz="2400" dirty="0" smtClean="0"/>
              <a:t> </a:t>
            </a:r>
            <a:r>
              <a:rPr lang="en-US" sz="2400" dirty="0" err="1" smtClean="0"/>
              <a:t>baixos</a:t>
            </a:r>
            <a:endParaRPr lang="en-US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828800"/>
            <a:ext cx="3352800" cy="3429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7C1A8-DDA7-4662-BE63-27F6891236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- English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AID_no_header">
  <a:themeElements>
    <a:clrScheme name="USAID_no_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AID_no_hea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USAID_no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English</Template>
  <TotalTime>2157</TotalTime>
  <Words>917</Words>
  <Application>Microsoft Office PowerPoint</Application>
  <PresentationFormat>On-screen Show (4:3)</PresentationFormat>
  <Paragraphs>220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PowerPoint template - English</vt:lpstr>
      <vt:lpstr>USAID_no_header</vt:lpstr>
      <vt:lpstr>Zonas Económicas Especiais &amp; Transformação Económica</vt:lpstr>
      <vt:lpstr>Visão geral</vt:lpstr>
      <vt:lpstr>Objectivos das Zonas Económcas Especiais</vt:lpstr>
      <vt:lpstr>Moçambique- Oportunidades e Desafios</vt:lpstr>
      <vt:lpstr> Zonas Económicas Especiais e Àfrica</vt:lpstr>
      <vt:lpstr>Como deveríamos avaliar o desempenho das SEZ? </vt:lpstr>
      <vt:lpstr>Alguns indicadores de desempenho</vt:lpstr>
      <vt:lpstr>Actividade Económica em Beluluane, Moçambique </vt:lpstr>
      <vt:lpstr> Assegurando que as SEZ promovam transformação económica</vt:lpstr>
      <vt:lpstr>O que e que os investidores querem?</vt:lpstr>
      <vt:lpstr>O que é que os investidores querem e o que é que mais importa?</vt:lpstr>
      <vt:lpstr>PowerPoint Presentation</vt:lpstr>
      <vt:lpstr>Polos de Crescimento de SEZ de Moçambique e Regionais</vt:lpstr>
      <vt:lpstr>Experiência de Moçambique</vt:lpstr>
      <vt:lpstr>Determinantes do desempenho das SEZ </vt:lpstr>
      <vt:lpstr>Requisitos para implementação de SEZ</vt:lpstr>
      <vt:lpstr>O que precisa ser feito, e como fazê-lo? </vt:lpstr>
      <vt:lpstr> Resumindo as lições aprendidas</vt:lpstr>
      <vt:lpstr>Lições aprendidas II</vt:lpstr>
      <vt:lpstr>obrigado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Economic Zones and Economic Transformation</dc:title>
  <dc:creator>rmkirk</dc:creator>
  <cp:lastModifiedBy>Carlos Matos</cp:lastModifiedBy>
  <cp:revision>57</cp:revision>
  <cp:lastPrinted>2014-11-27T19:52:33Z</cp:lastPrinted>
  <dcterms:created xsi:type="dcterms:W3CDTF">2014-11-26T14:26:49Z</dcterms:created>
  <dcterms:modified xsi:type="dcterms:W3CDTF">2014-12-03T15:32:50Z</dcterms:modified>
</cp:coreProperties>
</file>